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3.xml" ContentType="application/vnd.openxmlformats-officedocument.drawingml.chart+xml"/>
  <Override PartName="/ppt/theme/themeOverride1.xml" ContentType="application/vnd.openxmlformats-officedocument.themeOverride+xml"/>
  <Override PartName="/ppt/notesSlides/notesSlide7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9"/>
  </p:notesMasterIdLst>
  <p:sldIdLst>
    <p:sldId id="256" r:id="rId2"/>
    <p:sldId id="262" r:id="rId3"/>
    <p:sldId id="310" r:id="rId4"/>
    <p:sldId id="381" r:id="rId5"/>
    <p:sldId id="382" r:id="rId6"/>
    <p:sldId id="383" r:id="rId7"/>
    <p:sldId id="384" r:id="rId8"/>
    <p:sldId id="385" r:id="rId9"/>
    <p:sldId id="386" r:id="rId10"/>
    <p:sldId id="387" r:id="rId11"/>
    <p:sldId id="380" r:id="rId12"/>
    <p:sldId id="258" r:id="rId13"/>
    <p:sldId id="257" r:id="rId14"/>
    <p:sldId id="388" r:id="rId15"/>
    <p:sldId id="259" r:id="rId16"/>
    <p:sldId id="260" r:id="rId17"/>
    <p:sldId id="261" r:id="rId18"/>
  </p:sldIdLst>
  <p:sldSz cx="18288000" cy="10287000"/>
  <p:notesSz cx="6858000" cy="9144000"/>
  <p:embeddedFontLst>
    <p:embeddedFont>
      <p:font typeface="Cambria" panose="02040503050406030204" pitchFamily="18" charset="0"/>
      <p:regular r:id="rId20"/>
      <p:bold r:id="rId21"/>
      <p:italic r:id="rId22"/>
      <p:boldItalic r:id="rId23"/>
    </p:embeddedFont>
    <p:embeddedFont>
      <p:font typeface="Futura" panose="020B0604020202020204" charset="0"/>
      <p:regular r:id="rId24"/>
    </p:embeddedFont>
    <p:embeddedFont>
      <p:font typeface="Montserrat Classic Bold" panose="020B0604020202020204" charset="0"/>
      <p:regular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6" userDrawn="1">
          <p15:clr>
            <a:srgbClr val="A4A3A4"/>
          </p15:clr>
        </p15:guide>
        <p15:guide id="2" pos="2880">
          <p15:clr>
            <a:srgbClr val="A4A3A4"/>
          </p15:clr>
        </p15:guide>
        <p15:guide id="3" pos="336" userDrawn="1">
          <p15:clr>
            <a:srgbClr val="A4A3A4"/>
          </p15:clr>
        </p15:guide>
        <p15:guide id="4" orient="horz" pos="6264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E6DC906-0CBE-C059-D390-EFB4F5DE7403}" name="Julia Nicoláo" initials="JN" userId="a0e7c198fff6ee0a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8B38B"/>
    <a:srgbClr val="C00000"/>
    <a:srgbClr val="B38896"/>
    <a:srgbClr val="C3D69B"/>
    <a:srgbClr val="FFFFFF"/>
    <a:srgbClr val="E9EFF7"/>
    <a:srgbClr val="FFCC99"/>
    <a:srgbClr val="FFFF99"/>
    <a:srgbClr val="99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68" d="100"/>
          <a:sy n="68" d="100"/>
        </p:scale>
        <p:origin x="816" y="324"/>
      </p:cViewPr>
      <p:guideLst>
        <p:guide orient="horz" pos="2136"/>
        <p:guide pos="2880"/>
        <p:guide pos="336"/>
        <p:guide orient="horz" pos="626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viewProps" Target="viewProps.xml"/><Relationship Id="rId30" Type="http://schemas.microsoft.com/office/2018/10/relationships/authors" Target="author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1"/>
  <c:style val="2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Horizonte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1D6FA4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1-2CF5-4C87-9D71-57B7A7715E69}"/>
              </c:ext>
            </c:extLst>
          </c:dPt>
          <c:dPt>
            <c:idx val="1"/>
            <c:bubble3D val="0"/>
            <c:spPr>
              <a:solidFill>
                <a:srgbClr val="0D9488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2CF5-4C87-9D71-57B7A7715E69}"/>
              </c:ext>
            </c:extLst>
          </c:dPt>
          <c:dPt>
            <c:idx val="2"/>
            <c:bubble3D val="0"/>
            <c:spPr>
              <a:solidFill>
                <a:srgbClr val="7C3AED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5-2CF5-4C87-9D71-57B7A7715E69}"/>
              </c:ext>
            </c:extLst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1100" b="1" i="0" u="none" strike="noStrike">
                      <a:solidFill>
                        <a:srgbClr val="FFFFFF"/>
                      </a:solidFill>
                      <a:latin typeface="Arial"/>
                    </a:defRPr>
                  </a:pPr>
                  <a:endParaRPr lang="pt-BR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CF5-4C87-9D71-57B7A7715E69}"/>
                </c:ext>
              </c:extLst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1100" b="1" i="0" u="none" strike="noStrike">
                      <a:solidFill>
                        <a:srgbClr val="FFFFFF"/>
                      </a:solidFill>
                      <a:latin typeface="Arial"/>
                    </a:defRPr>
                  </a:pPr>
                  <a:endParaRPr lang="pt-BR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CF5-4C87-9D71-57B7A7715E69}"/>
                </c:ext>
              </c:extLst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1100" b="1" i="0" u="none" strike="noStrike">
                      <a:solidFill>
                        <a:srgbClr val="FFFFFF"/>
                      </a:solidFill>
                      <a:latin typeface="Arial"/>
                    </a:defRPr>
                  </a:pPr>
                  <a:endParaRPr lang="pt-BR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CF5-4C87-9D71-57B7A7715E69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1" i="0" u="none" strike="noStrike">
                    <a:solidFill>
                      <a:srgbClr val="000000"/>
                    </a:solidFill>
                    <a:latin typeface="Arial"/>
                  </a:defRPr>
                </a:pPr>
                <a:endParaRPr lang="pt-BR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Curto Prazo</c:v>
                </c:pt>
                <c:pt idx="1">
                  <c:v>Médio Prazo</c:v>
                </c:pt>
                <c:pt idx="2">
                  <c:v>Longo Prazo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7307</c:v>
                </c:pt>
                <c:pt idx="1">
                  <c:v>3958</c:v>
                </c:pt>
                <c:pt idx="2">
                  <c:v>3205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CF5-4C87-9D71-57B7A7715E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2"/>
      </c:doughnutChart>
      <c:spPr>
        <a:noFill/>
        <a:ln>
          <a:noFill/>
        </a:ln>
        <a:effectLst/>
      </c:spPr>
    </c:plotArea>
    <c:legend>
      <c:legendPos val="r"/>
      <c:overlay val="0"/>
      <c:txPr>
        <a:bodyPr/>
        <a:lstStyle/>
        <a:p>
          <a:pPr>
            <a:defRPr sz="1000"/>
          </a:pPr>
          <a:endParaRPr lang="en-US"/>
        </a:p>
      </c:txPr>
    </c:legend>
    <c:plotVisOnly val="1"/>
    <c:dispBlanksAs val="span"/>
    <c:showDLblsOverMax val="1"/>
  </c:chart>
  <c:spPr>
    <a:solidFill>
      <a:srgbClr val="FFFFFF"/>
    </a:solidFill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1"/>
  <c:style val="2"/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Curto Prazo</c:v>
                </c:pt>
              </c:strCache>
            </c:strRef>
          </c:tx>
          <c:spPr>
            <a:solidFill>
              <a:srgbClr val="1D6FA4"/>
            </a:solidFill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SAA</c:v>
                </c:pt>
                <c:pt idx="1">
                  <c:v>SES</c:v>
                </c:pt>
                <c:pt idx="2">
                  <c:v>MAP</c:v>
                </c:pt>
                <c:pt idx="3">
                  <c:v>RSU</c:v>
                </c:pt>
                <c:pt idx="4">
                  <c:v>PUP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681</c:v>
                </c:pt>
                <c:pt idx="1">
                  <c:v>1992</c:v>
                </c:pt>
                <c:pt idx="2">
                  <c:v>2901</c:v>
                </c:pt>
                <c:pt idx="3">
                  <c:v>15</c:v>
                </c:pt>
                <c:pt idx="4">
                  <c:v>1717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011-4584-93AA-23C712C030E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Médio Prazo</c:v>
                </c:pt>
              </c:strCache>
            </c:strRef>
          </c:tx>
          <c:spPr>
            <a:solidFill>
              <a:srgbClr val="0D9488"/>
            </a:solidFill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SAA</c:v>
                </c:pt>
                <c:pt idx="1">
                  <c:v>SES</c:v>
                </c:pt>
                <c:pt idx="2">
                  <c:v>MAP</c:v>
                </c:pt>
                <c:pt idx="3">
                  <c:v>RSU</c:v>
                </c:pt>
                <c:pt idx="4">
                  <c:v>PUP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131</c:v>
                </c:pt>
                <c:pt idx="1">
                  <c:v>697</c:v>
                </c:pt>
                <c:pt idx="2">
                  <c:v>1754</c:v>
                </c:pt>
                <c:pt idx="3">
                  <c:v>20</c:v>
                </c:pt>
                <c:pt idx="4">
                  <c:v>1355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011-4584-93AA-23C712C030E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Longo Prazo</c:v>
                </c:pt>
              </c:strCache>
            </c:strRef>
          </c:tx>
          <c:spPr>
            <a:solidFill>
              <a:srgbClr val="7C3AED"/>
            </a:solidFill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SAA</c:v>
                </c:pt>
                <c:pt idx="1">
                  <c:v>SES</c:v>
                </c:pt>
                <c:pt idx="2">
                  <c:v>MAP</c:v>
                </c:pt>
                <c:pt idx="3">
                  <c:v>RSU</c:v>
                </c:pt>
                <c:pt idx="4">
                  <c:v>PUP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90</c:v>
                </c:pt>
                <c:pt idx="1">
                  <c:v>366</c:v>
                </c:pt>
                <c:pt idx="2">
                  <c:v>1778</c:v>
                </c:pt>
                <c:pt idx="3">
                  <c:v>23</c:v>
                </c:pt>
                <c:pt idx="4">
                  <c:v>948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011-4584-93AA-23C712C030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2094734554"/>
        <c:axId val="2094734552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475569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6350" cap="flat">
              <a:solidFill>
                <a:srgbClr val="E2E8F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94A3B8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solidFill>
      <a:srgbClr val="FFFFFF"/>
    </a:solidFill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1"/>
  <c:style val="2"/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Curto Prazo</c:v>
                </c:pt>
              </c:strCache>
            </c:strRef>
          </c:tx>
          <c:spPr>
            <a:solidFill>
              <a:srgbClr val="1D6FA4"/>
            </a:solidFill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T.1</c:v>
                </c:pt>
                <c:pt idx="1">
                  <c:v>T.2</c:v>
                </c:pt>
                <c:pt idx="2">
                  <c:v>T.3</c:v>
                </c:pt>
                <c:pt idx="3">
                  <c:v>T.4</c:v>
                </c:pt>
                <c:pt idx="4">
                  <c:v>T.5</c:v>
                </c:pt>
                <c:pt idx="5">
                  <c:v>T.6</c:v>
                </c:pt>
                <c:pt idx="6">
                  <c:v>T.7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117</c:v>
                </c:pt>
                <c:pt idx="1">
                  <c:v>44</c:v>
                </c:pt>
                <c:pt idx="2">
                  <c:v>1047</c:v>
                </c:pt>
                <c:pt idx="3">
                  <c:v>14</c:v>
                </c:pt>
                <c:pt idx="4">
                  <c:v>6</c:v>
                </c:pt>
                <c:pt idx="5">
                  <c:v>1668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6AF-4B83-9E8A-72E335A2D9C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Médio Prazo</c:v>
                </c:pt>
              </c:strCache>
            </c:strRef>
          </c:tx>
          <c:spPr>
            <a:solidFill>
              <a:srgbClr val="0D9488"/>
            </a:solidFill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T.1</c:v>
                </c:pt>
                <c:pt idx="1">
                  <c:v>T.2</c:v>
                </c:pt>
                <c:pt idx="2">
                  <c:v>T.3</c:v>
                </c:pt>
                <c:pt idx="3">
                  <c:v>T.4</c:v>
                </c:pt>
                <c:pt idx="4">
                  <c:v>T.5</c:v>
                </c:pt>
                <c:pt idx="5">
                  <c:v>T.6</c:v>
                </c:pt>
                <c:pt idx="6">
                  <c:v>T.7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117</c:v>
                </c:pt>
                <c:pt idx="1">
                  <c:v>38</c:v>
                </c:pt>
                <c:pt idx="2">
                  <c:v>406</c:v>
                </c:pt>
                <c:pt idx="3">
                  <c:v>8</c:v>
                </c:pt>
                <c:pt idx="4">
                  <c:v>6</c:v>
                </c:pt>
                <c:pt idx="5">
                  <c:v>1251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6AF-4B83-9E8A-72E335A2D9C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Longo Prazo</c:v>
                </c:pt>
              </c:strCache>
            </c:strRef>
          </c:tx>
          <c:spPr>
            <a:solidFill>
              <a:srgbClr val="7C3AED"/>
            </a:solidFill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T.1</c:v>
                </c:pt>
                <c:pt idx="1">
                  <c:v>T.2</c:v>
                </c:pt>
                <c:pt idx="2">
                  <c:v>T.3</c:v>
                </c:pt>
                <c:pt idx="3">
                  <c:v>T.4</c:v>
                </c:pt>
                <c:pt idx="4">
                  <c:v>T.5</c:v>
                </c:pt>
                <c:pt idx="5">
                  <c:v>T.6</c:v>
                </c:pt>
                <c:pt idx="6">
                  <c:v>T.7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232</c:v>
                </c:pt>
                <c:pt idx="1">
                  <c:v>52</c:v>
                </c:pt>
                <c:pt idx="2">
                  <c:v>223</c:v>
                </c:pt>
                <c:pt idx="3">
                  <c:v>17</c:v>
                </c:pt>
                <c:pt idx="4">
                  <c:v>9</c:v>
                </c:pt>
                <c:pt idx="5">
                  <c:v>834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6AF-4B83-9E8A-72E335A2D9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2094734554"/>
        <c:axId val="2094734552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1E293B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6350" cap="flat">
              <a:solidFill>
                <a:srgbClr val="E2E8F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94A3B8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txPr>
        <a:bodyPr/>
        <a:lstStyle/>
        <a:p>
          <a:pPr>
            <a:defRPr sz="900"/>
          </a:pPr>
          <a:endParaRPr lang="en-US"/>
        </a:p>
      </c:txPr>
    </c:legend>
    <c:plotVisOnly val="1"/>
    <c:dispBlanksAs val="span"/>
    <c:showDLblsOverMax val="1"/>
  </c:chart>
  <c:spPr>
    <a:solidFill>
      <a:srgbClr val="FFFFFF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51D29E-F530-4196-A25D-7A602FF9CA2B}" type="datetimeFigureOut">
              <a:rPr lang="pt-BR" smtClean="0"/>
              <a:t>01/07/2026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C057AA-7C03-470D-9711-2907343486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583478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C057AA-7C03-470D-9711-290734348646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025345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Total PMSB: R$ 14,47 bi. Maior concentração no curto prazo (50,5%), refletindo urgência das intervenções estruturantes. MAP é o eixo de maior peso (44,5% do total).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MAP domina com 44,5% do investimento. Atenção para o custo de microdrenagem (P3.2) que deve ser revisado após cadastro das redes. RSU tem menor peso financeiro (0,4%) mas forte relevância social.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Destaque para P2.1 (maior subprograma do SES, R$ 2,62 bi) e P3.2 (maior do MAP, R$ 5,20 bi sujeito à revisão). P5.3 concentra R$ 3,75 bi condicionados ao licenciamento de grandes empreendimentos.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PAT representa 42% do custo total do PMSB (R$ 6,09 bi). T.6 (Ordenamento Territorial) domina com R$ 3,75 bi — praticamente todos vinculados ao licenciamento de grandes empreendimentos (P5.3.1). T.3 é segundo maior com R$ 1,68 bi.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de encerramento. Enfatizar a necessidade de revisão do custo de microdrenagem e a importância da diversificação das fontes de financiamento para viabilizar o plano.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958165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chart" Target="../charts/char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m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47700"/>
            <a:ext cx="18288000" cy="10287001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C19E1C46-45A6-CA6D-8B4D-1010DB8EC42B}"/>
              </a:ext>
            </a:extLst>
          </p:cNvPr>
          <p:cNvSpPr/>
          <p:nvPr/>
        </p:nvSpPr>
        <p:spPr>
          <a:xfrm>
            <a:off x="-10893" y="9258300"/>
            <a:ext cx="18375093" cy="10287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9" name="Group 9"/>
          <p:cNvGrpSpPr/>
          <p:nvPr/>
        </p:nvGrpSpPr>
        <p:grpSpPr>
          <a:xfrm>
            <a:off x="754843" y="647700"/>
            <a:ext cx="16778313" cy="5066921"/>
            <a:chOff x="0" y="-3116090"/>
            <a:chExt cx="20764568" cy="6755893"/>
          </a:xfrm>
        </p:grpSpPr>
        <p:sp>
          <p:nvSpPr>
            <p:cNvPr id="10" name="TextBox 10"/>
            <p:cNvSpPr txBox="1"/>
            <p:nvPr/>
          </p:nvSpPr>
          <p:spPr>
            <a:xfrm>
              <a:off x="0" y="2913151"/>
              <a:ext cx="20764568" cy="72665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480"/>
                </a:lnSpc>
              </a:pPr>
              <a:endParaRPr lang="pt-BR" noProof="0" dirty="0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44893" y="-3116090"/>
              <a:ext cx="20719673" cy="420627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3600"/>
                </a:lnSpc>
              </a:pPr>
              <a:r>
                <a:rPr lang="pt-BR" sz="3600" b="1" noProof="0" dirty="0">
                  <a:solidFill>
                    <a:srgbClr val="C00000"/>
                  </a:solidFill>
                  <a:latin typeface="Montserrat Classic Bold"/>
                  <a:ea typeface="Montserrat Classic Bold"/>
                  <a:cs typeface="Montserrat Classic Bold"/>
                  <a:sym typeface="Montserrat Classic Bold"/>
                </a:rPr>
                <a:t>REVISÃO DO PLANO MUNICIPAL DE SANEAMENTO BÁSICO DE MARICÁ</a:t>
              </a:r>
            </a:p>
            <a:p>
              <a:pPr algn="ctr">
                <a:lnSpc>
                  <a:spcPts val="4200"/>
                </a:lnSpc>
              </a:pPr>
              <a:endParaRPr lang="pt-BR" sz="3000" b="1" noProof="0" dirty="0">
                <a:solidFill>
                  <a:srgbClr val="A6A6A6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endParaRPr>
            </a:p>
            <a:p>
              <a:pPr algn="ctr">
                <a:lnSpc>
                  <a:spcPts val="4200"/>
                </a:lnSpc>
              </a:pPr>
              <a:r>
                <a:rPr lang="pt-BR" sz="3500" b="1" noProof="0" dirty="0">
                  <a:solidFill>
                    <a:srgbClr val="0C3347"/>
                  </a:solidFill>
                  <a:latin typeface="Montserrat Classic Bold"/>
                  <a:ea typeface="Montserrat Classic Bold"/>
                  <a:cs typeface="Montserrat Classic Bold"/>
                  <a:sym typeface="Montserrat Classic Bold"/>
                </a:rPr>
                <a:t>Audiência Pública</a:t>
              </a:r>
            </a:p>
            <a:p>
              <a:pPr algn="ctr">
                <a:lnSpc>
                  <a:spcPts val="4200"/>
                </a:lnSpc>
              </a:pPr>
              <a:endParaRPr lang="pt-BR" sz="3500" b="1" dirty="0">
                <a:solidFill>
                  <a:srgbClr val="0C3347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endParaRPr>
            </a:p>
            <a:p>
              <a:pPr algn="ctr">
                <a:lnSpc>
                  <a:spcPts val="4200"/>
                </a:lnSpc>
              </a:pPr>
              <a:r>
                <a:rPr lang="pt-BR" sz="3500" b="1" dirty="0">
                  <a:solidFill>
                    <a:srgbClr val="0C3347"/>
                  </a:solidFill>
                  <a:latin typeface="Montserrat Classic Bold"/>
                  <a:ea typeface="Montserrat Classic Bold"/>
                  <a:cs typeface="Montserrat Classic Bold"/>
                  <a:sym typeface="Montserrat Classic Bold"/>
                </a:rPr>
                <a:t>ETAPA</a:t>
              </a:r>
              <a:endParaRPr lang="pt-BR" sz="3500" b="1" noProof="0" dirty="0">
                <a:solidFill>
                  <a:srgbClr val="0C3347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endParaRPr>
            </a:p>
            <a:p>
              <a:pPr algn="ctr">
                <a:lnSpc>
                  <a:spcPts val="4200"/>
                </a:lnSpc>
              </a:pPr>
              <a:r>
                <a:rPr lang="pt-BR" sz="3500" b="1" dirty="0">
                  <a:solidFill>
                    <a:srgbClr val="0C3347"/>
                  </a:solidFill>
                  <a:latin typeface="Montserrat Classic Bold"/>
                  <a:ea typeface="Montserrat Classic Bold"/>
                  <a:cs typeface="Montserrat Classic Bold"/>
                  <a:sym typeface="Montserrat Classic Bold"/>
                </a:rPr>
                <a:t>Prognóstico e Plano de Ações</a:t>
              </a:r>
              <a:endParaRPr lang="pt-BR" sz="3500" b="1" noProof="0" dirty="0">
                <a:solidFill>
                  <a:srgbClr val="0C3347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endParaRP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3115215" y="3342707"/>
            <a:ext cx="5158271" cy="373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250"/>
              </a:lnSpc>
              <a:spcBef>
                <a:spcPct val="0"/>
              </a:spcBef>
            </a:pPr>
            <a:r>
              <a:rPr lang="pt-BR" sz="2500" dirty="0">
                <a:solidFill>
                  <a:srgbClr val="0C3347"/>
                </a:solidFill>
                <a:latin typeface="Futura"/>
                <a:ea typeface="Futura"/>
                <a:cs typeface="Futura"/>
                <a:sym typeface="Futura"/>
              </a:rPr>
              <a:t>01 e 02</a:t>
            </a:r>
            <a:r>
              <a:rPr lang="pt-BR" sz="2500" noProof="0" dirty="0">
                <a:solidFill>
                  <a:srgbClr val="0C3347"/>
                </a:solidFill>
                <a:latin typeface="Futura"/>
                <a:ea typeface="Futura"/>
                <a:cs typeface="Futura"/>
                <a:sym typeface="Futura"/>
              </a:rPr>
              <a:t> de julho de 2026</a:t>
            </a:r>
          </a:p>
        </p:txBody>
      </p:sp>
      <p:pic>
        <p:nvPicPr>
          <p:cNvPr id="13" name="Imagem 12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599" y="9266230"/>
            <a:ext cx="9448800" cy="1058870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413C2583-5D7A-8CDE-2927-286A3F19CF80}"/>
              </a:ext>
            </a:extLst>
          </p:cNvPr>
          <p:cNvSpPr txBox="1"/>
          <p:nvPr/>
        </p:nvSpPr>
        <p:spPr>
          <a:xfrm>
            <a:off x="4522762" y="5183114"/>
            <a:ext cx="9242474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4200"/>
              </a:lnSpc>
            </a:pPr>
            <a:r>
              <a:rPr lang="pt-BR" sz="3600" b="1" noProof="0" dirty="0"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Programas Transversais </a:t>
            </a:r>
          </a:p>
          <a:p>
            <a:pPr algn="ctr">
              <a:lnSpc>
                <a:spcPts val="4200"/>
              </a:lnSpc>
            </a:pPr>
            <a:r>
              <a:rPr lang="pt-BR" sz="3600" b="1" dirty="0"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Custos Estimados</a:t>
            </a:r>
            <a:endParaRPr lang="pt-BR" sz="3600" b="1" noProof="0" dirty="0">
              <a:solidFill>
                <a:schemeClr val="bg1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latin typeface="Montserrat Classic Bold"/>
              <a:ea typeface="Montserrat Classic Bold"/>
              <a:cs typeface="Montserrat Classic Bold"/>
              <a:sym typeface="Montserrat Classic Bo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600DC1B0-7E1A-BD02-3F93-19E6B1B75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04CE426C-561D-1452-5EB4-4CCFE4A86F9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-800100"/>
            <a:ext cx="13182600" cy="4923005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F14F8FD0-4CC6-A2B5-409C-9FC25BEB76F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9330601"/>
            <a:ext cx="8534400" cy="956399"/>
          </a:xfrm>
          <a:prstGeom prst="rect">
            <a:avLst/>
          </a:prstGeom>
        </p:spPr>
      </p:pic>
      <p:sp>
        <p:nvSpPr>
          <p:cNvPr id="2" name="TextBox 11">
            <a:extLst>
              <a:ext uri="{FF2B5EF4-FFF2-40B4-BE49-F238E27FC236}">
                <a16:creationId xmlns:a16="http://schemas.microsoft.com/office/drawing/2014/main" id="{BFE9E469-E1F7-A59D-0577-69637CCE0ADE}"/>
              </a:ext>
            </a:extLst>
          </p:cNvPr>
          <p:cNvSpPr txBox="1"/>
          <p:nvPr/>
        </p:nvSpPr>
        <p:spPr>
          <a:xfrm>
            <a:off x="533400" y="338435"/>
            <a:ext cx="8373611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600"/>
              </a:lnSpc>
            </a:pPr>
            <a:r>
              <a:rPr lang="pt-BR" sz="3200" b="1" noProof="0" dirty="0">
                <a:solidFill>
                  <a:srgbClr val="C00000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REVISÃO DO PLANO MUNICIPAL DE SANEAMENTO BÁSICO DE MARICÁ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D129E84E-CBFF-F4CE-2063-33704990B45E}"/>
              </a:ext>
            </a:extLst>
          </p:cNvPr>
          <p:cNvSpPr txBox="1"/>
          <p:nvPr/>
        </p:nvSpPr>
        <p:spPr>
          <a:xfrm>
            <a:off x="515257" y="1600200"/>
            <a:ext cx="11067142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pt-BR" sz="2800" b="1" dirty="0"/>
              <a:t>Programa de Ações Transversais (PAT-PMSB)</a:t>
            </a:r>
          </a:p>
          <a:p>
            <a:pPr>
              <a:buNone/>
            </a:pPr>
            <a:endParaRPr lang="pt-BR" sz="2800" dirty="0"/>
          </a:p>
          <a:p>
            <a:pPr>
              <a:buNone/>
            </a:pPr>
            <a:r>
              <a:rPr lang="pt-BR" sz="2800" dirty="0"/>
              <a:t>O Programa de Ações Transversais (PAT-PMSB) foi elaborado para integrar as ações dos diferentes componentes do saneamento básico, reconhecendo que os desafios do município exigem soluções articuladas e não iniciativas isoladas.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7CA6443B-B1E8-2D07-6310-9396F368F886}"/>
              </a:ext>
            </a:extLst>
          </p:cNvPr>
          <p:cNvSpPr txBox="1"/>
          <p:nvPr/>
        </p:nvSpPr>
        <p:spPr>
          <a:xfrm>
            <a:off x="515257" y="4306849"/>
            <a:ext cx="17145000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pt-BR" sz="2800" dirty="0"/>
              <a:t>O programa está organizado em </a:t>
            </a:r>
            <a:r>
              <a:rPr lang="pt-BR" sz="2800" b="1" dirty="0"/>
              <a:t>sete subprogramas temáticos</a:t>
            </a:r>
            <a:r>
              <a:rPr lang="pt-BR" sz="2800" dirty="0"/>
              <a:t>, que atuam de forma integrada nos seguintes eixos:</a:t>
            </a:r>
          </a:p>
          <a:p>
            <a:pPr>
              <a:buNone/>
            </a:pPr>
            <a:endParaRPr lang="pt-BR" sz="2800" dirty="0"/>
          </a:p>
          <a:p>
            <a:pPr>
              <a:buFont typeface="Arial" panose="020B0604020202020204" pitchFamily="34" charset="0"/>
              <a:buChar char="•"/>
            </a:pPr>
            <a:r>
              <a:rPr lang="pt-BR" sz="2800" b="1" dirty="0"/>
              <a:t>  Sistema de Abastecimento de Água (SAA);</a:t>
            </a:r>
            <a:endParaRPr lang="pt-BR" sz="2800" dirty="0"/>
          </a:p>
          <a:p>
            <a:pPr>
              <a:buFont typeface="Arial" panose="020B0604020202020204" pitchFamily="34" charset="0"/>
              <a:buChar char="•"/>
            </a:pPr>
            <a:r>
              <a:rPr lang="pt-BR" sz="2800" b="1" dirty="0"/>
              <a:t>  Sistema de Esgotamento Sanitário (SES);</a:t>
            </a:r>
            <a:endParaRPr lang="pt-BR" sz="2800" dirty="0"/>
          </a:p>
          <a:p>
            <a:pPr>
              <a:buFont typeface="Arial" panose="020B0604020202020204" pitchFamily="34" charset="0"/>
              <a:buChar char="•"/>
            </a:pPr>
            <a:r>
              <a:rPr lang="pt-BR" sz="2800" b="1" dirty="0"/>
              <a:t>  Sistema de Manejo das Águas Pluviais (MAP);</a:t>
            </a:r>
            <a:endParaRPr lang="pt-BR" sz="2800" dirty="0"/>
          </a:p>
          <a:p>
            <a:pPr>
              <a:buFont typeface="Arial" panose="020B0604020202020204" pitchFamily="34" charset="0"/>
              <a:buChar char="•"/>
            </a:pPr>
            <a:r>
              <a:rPr lang="pt-BR" sz="2800" b="1" dirty="0"/>
              <a:t>  Sistema de Manejo dos Resíduos Sólidos Urbanos (RSU);</a:t>
            </a:r>
            <a:endParaRPr lang="pt-BR" sz="2800" dirty="0"/>
          </a:p>
          <a:p>
            <a:pPr>
              <a:buFont typeface="Arial" panose="020B0604020202020204" pitchFamily="34" charset="0"/>
              <a:buChar char="•"/>
            </a:pPr>
            <a:r>
              <a:rPr lang="pt-BR" sz="2800" b="1" dirty="0"/>
              <a:t>  Integração do Planejamento Urbano e da Paisagem para o Saneamento (PUP).</a:t>
            </a:r>
          </a:p>
          <a:p>
            <a:pPr>
              <a:buFont typeface="Arial" panose="020B0604020202020204" pitchFamily="34" charset="0"/>
              <a:buChar char="•"/>
            </a:pPr>
            <a:endParaRPr lang="pt-BR" sz="2800" dirty="0"/>
          </a:p>
          <a:p>
            <a:pPr>
              <a:buNone/>
            </a:pPr>
            <a:r>
              <a:rPr lang="pt-BR" sz="2800" dirty="0"/>
              <a:t>A principal característica do PAT é a </a:t>
            </a:r>
            <a:r>
              <a:rPr lang="pt-BR" sz="2800" b="1" dirty="0">
                <a:solidFill>
                  <a:srgbClr val="C00000"/>
                </a:solidFill>
              </a:rPr>
              <a:t>transversalidade</a:t>
            </a:r>
            <a:r>
              <a:rPr lang="pt-BR" sz="2800" dirty="0"/>
              <a:t>, ou seja, cada projeto reúne ações de diferentes eixos para alcançar um objetivo comum, promovendo maior eficiência, otimização de recursos e melhores resultados para a população.</a:t>
            </a:r>
          </a:p>
        </p:txBody>
      </p:sp>
    </p:spTree>
    <p:extLst>
      <p:ext uri="{BB962C8B-B14F-4D97-AF65-F5344CB8AC3E}">
        <p14:creationId xmlns:p14="http://schemas.microsoft.com/office/powerpoint/2010/main" val="13391518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BF705EEE-D6B4-E95B-C6DA-A4A3CC3E7E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2800" y="495300"/>
            <a:ext cx="11353800" cy="9023500"/>
          </a:xfrm>
          <a:prstGeom prst="rect">
            <a:avLst/>
          </a:prstGeom>
        </p:spPr>
      </p:pic>
      <p:pic>
        <p:nvPicPr>
          <p:cNvPr id="133" name="Google Shape;133;p16" title="unnamed__1_-removebg-preview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26860" y="9228125"/>
            <a:ext cx="9434281" cy="105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16"/>
          <p:cNvPicPr preferRelativeResize="0"/>
          <p:nvPr/>
        </p:nvPicPr>
        <p:blipFill rotWithShape="1">
          <a:blip r:embed="rId5">
            <a:alphaModFix/>
          </a:blip>
          <a:srcRect l="28273" t="18618" r="58753" b="48044"/>
          <a:stretch/>
        </p:blipFill>
        <p:spPr>
          <a:xfrm>
            <a:off x="16315102" y="228274"/>
            <a:ext cx="1621526" cy="15561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1">
            <a:extLst>
              <a:ext uri="{FF2B5EF4-FFF2-40B4-BE49-F238E27FC236}">
                <a16:creationId xmlns:a16="http://schemas.microsoft.com/office/drawing/2014/main" id="{FEE7C8C1-A8A2-CAEC-07A0-BB19CAC61E45}"/>
              </a:ext>
            </a:extLst>
          </p:cNvPr>
          <p:cNvSpPr txBox="1"/>
          <p:nvPr/>
        </p:nvSpPr>
        <p:spPr>
          <a:xfrm>
            <a:off x="533400" y="338435"/>
            <a:ext cx="8373611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600"/>
              </a:lnSpc>
            </a:pPr>
            <a:r>
              <a:rPr lang="pt-BR" sz="3200" b="1" noProof="0" dirty="0">
                <a:solidFill>
                  <a:srgbClr val="C00000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REVISÃO DO PLANO MUNICIPAL DE SANEAMENTO BÁSICO DE MARICÁ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E3EE85D6-3580-BCD6-30B9-88D97B879D9A}"/>
              </a:ext>
            </a:extLst>
          </p:cNvPr>
          <p:cNvSpPr txBox="1"/>
          <p:nvPr/>
        </p:nvSpPr>
        <p:spPr>
          <a:xfrm>
            <a:off x="444778" y="1261765"/>
            <a:ext cx="1106714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pt-BR" sz="2800" b="1" dirty="0"/>
              <a:t>Programa de Ações Transversais (PAT-PMSB)</a:t>
            </a:r>
          </a:p>
          <a:p>
            <a:pPr>
              <a:buNone/>
            </a:pPr>
            <a:endParaRPr lang="pt-BR" sz="2800" dirty="0"/>
          </a:p>
        </p:txBody>
      </p:sp>
      <p:grpSp>
        <p:nvGrpSpPr>
          <p:cNvPr id="18" name="Agrupar 17">
            <a:extLst>
              <a:ext uri="{FF2B5EF4-FFF2-40B4-BE49-F238E27FC236}">
                <a16:creationId xmlns:a16="http://schemas.microsoft.com/office/drawing/2014/main" id="{5C93F987-41BB-842C-064B-4E40A41AF9AB}"/>
              </a:ext>
            </a:extLst>
          </p:cNvPr>
          <p:cNvGrpSpPr/>
          <p:nvPr/>
        </p:nvGrpSpPr>
        <p:grpSpPr>
          <a:xfrm>
            <a:off x="15222624" y="7353300"/>
            <a:ext cx="2391998" cy="1788234"/>
            <a:chOff x="533400" y="3241439"/>
            <a:chExt cx="2391998" cy="1788234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0436D241-B668-A0A0-4208-B4B480A4A28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r="85110"/>
            <a:stretch>
              <a:fillRect/>
            </a:stretch>
          </p:blipFill>
          <p:spPr>
            <a:xfrm>
              <a:off x="546786" y="3241439"/>
              <a:ext cx="1905000" cy="276264"/>
            </a:xfrm>
            <a:prstGeom prst="rect">
              <a:avLst/>
            </a:prstGeom>
          </p:spPr>
        </p:pic>
        <p:pic>
          <p:nvPicPr>
            <p:cNvPr id="12" name="Imagem 11">
              <a:extLst>
                <a:ext uri="{FF2B5EF4-FFF2-40B4-BE49-F238E27FC236}">
                  <a16:creationId xmlns:a16="http://schemas.microsoft.com/office/drawing/2014/main" id="{626CE30D-9416-5845-318C-AC74F68D2D1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14987" t="7315" r="71314" b="4903"/>
            <a:stretch>
              <a:fillRect/>
            </a:stretch>
          </p:blipFill>
          <p:spPr>
            <a:xfrm>
              <a:off x="609600" y="3625533"/>
              <a:ext cx="1752600" cy="242507"/>
            </a:xfrm>
            <a:prstGeom prst="rect">
              <a:avLst/>
            </a:prstGeom>
          </p:spPr>
        </p:pic>
        <p:pic>
          <p:nvPicPr>
            <p:cNvPr id="13" name="Imagem 12">
              <a:extLst>
                <a:ext uri="{FF2B5EF4-FFF2-40B4-BE49-F238E27FC236}">
                  <a16:creationId xmlns:a16="http://schemas.microsoft.com/office/drawing/2014/main" id="{70CBE74F-6E5D-2E58-16D2-F87DB565BBA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28786" r="56920"/>
            <a:stretch>
              <a:fillRect/>
            </a:stretch>
          </p:blipFill>
          <p:spPr>
            <a:xfrm>
              <a:off x="609599" y="3978987"/>
              <a:ext cx="1828801" cy="276264"/>
            </a:xfrm>
            <a:prstGeom prst="rect">
              <a:avLst/>
            </a:prstGeom>
          </p:spPr>
        </p:pic>
        <p:pic>
          <p:nvPicPr>
            <p:cNvPr id="14" name="Imagem 13">
              <a:extLst>
                <a:ext uri="{FF2B5EF4-FFF2-40B4-BE49-F238E27FC236}">
                  <a16:creationId xmlns:a16="http://schemas.microsoft.com/office/drawing/2014/main" id="{BC14F208-C188-B5EA-CB81-7BBB86DCADE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43039" r="40285"/>
            <a:stretch>
              <a:fillRect/>
            </a:stretch>
          </p:blipFill>
          <p:spPr>
            <a:xfrm>
              <a:off x="533400" y="4366198"/>
              <a:ext cx="2133601" cy="276264"/>
            </a:xfrm>
            <a:prstGeom prst="rect">
              <a:avLst/>
            </a:prstGeom>
          </p:spPr>
        </p:pic>
        <p:pic>
          <p:nvPicPr>
            <p:cNvPr id="15" name="Imagem 14">
              <a:extLst>
                <a:ext uri="{FF2B5EF4-FFF2-40B4-BE49-F238E27FC236}">
                  <a16:creationId xmlns:a16="http://schemas.microsoft.com/office/drawing/2014/main" id="{9738A612-A88D-C428-F380-4C11AA0A144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59560" r="21977"/>
            <a:stretch>
              <a:fillRect/>
            </a:stretch>
          </p:blipFill>
          <p:spPr>
            <a:xfrm>
              <a:off x="563198" y="4753409"/>
              <a:ext cx="2362200" cy="27626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>
            <a:extLst>
              <a:ext uri="{FF2B5EF4-FFF2-40B4-BE49-F238E27FC236}">
                <a16:creationId xmlns:a16="http://schemas.microsoft.com/office/drawing/2014/main" id="{AB47CEFA-8D18-9BE3-9A16-3B669E7E6B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800" y="523568"/>
            <a:ext cx="11106512" cy="9085290"/>
          </a:xfrm>
          <a:prstGeom prst="rect">
            <a:avLst/>
          </a:prstGeom>
        </p:spPr>
      </p:pic>
      <p:pic>
        <p:nvPicPr>
          <p:cNvPr id="4" name="Google Shape;133;p16" title="unnamed__1_-removebg-preview.png">
            <a:extLst>
              <a:ext uri="{FF2B5EF4-FFF2-40B4-BE49-F238E27FC236}">
                <a16:creationId xmlns:a16="http://schemas.microsoft.com/office/drawing/2014/main" id="{80973449-5964-33CC-E790-A84CC9DCE453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26860" y="9228125"/>
            <a:ext cx="9434281" cy="105887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11">
            <a:extLst>
              <a:ext uri="{FF2B5EF4-FFF2-40B4-BE49-F238E27FC236}">
                <a16:creationId xmlns:a16="http://schemas.microsoft.com/office/drawing/2014/main" id="{2E6B1809-7040-0911-7846-8E77671D2E3D}"/>
              </a:ext>
            </a:extLst>
          </p:cNvPr>
          <p:cNvSpPr txBox="1"/>
          <p:nvPr/>
        </p:nvSpPr>
        <p:spPr>
          <a:xfrm>
            <a:off x="533400" y="338435"/>
            <a:ext cx="8373611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600"/>
              </a:lnSpc>
            </a:pPr>
            <a:r>
              <a:rPr lang="pt-BR" sz="3200" b="1" noProof="0" dirty="0">
                <a:solidFill>
                  <a:srgbClr val="C00000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REVISÃO DO PLANO MUNICIPAL DE SANEAMENTO BÁSICO DE MARICÁ</a:t>
            </a:r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6060638C-54EA-C53A-1B2F-70B99A90E7B0}"/>
              </a:ext>
            </a:extLst>
          </p:cNvPr>
          <p:cNvGrpSpPr/>
          <p:nvPr/>
        </p:nvGrpSpPr>
        <p:grpSpPr>
          <a:xfrm>
            <a:off x="15222624" y="7353300"/>
            <a:ext cx="2391998" cy="1788234"/>
            <a:chOff x="533400" y="3241439"/>
            <a:chExt cx="2391998" cy="1788234"/>
          </a:xfrm>
        </p:grpSpPr>
        <p:pic>
          <p:nvPicPr>
            <p:cNvPr id="10" name="Imagem 9">
              <a:extLst>
                <a:ext uri="{FF2B5EF4-FFF2-40B4-BE49-F238E27FC236}">
                  <a16:creationId xmlns:a16="http://schemas.microsoft.com/office/drawing/2014/main" id="{F4FB8B9E-6DA0-685A-62B3-AD3DAF5E0F4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r="85110"/>
            <a:stretch>
              <a:fillRect/>
            </a:stretch>
          </p:blipFill>
          <p:spPr>
            <a:xfrm>
              <a:off x="546786" y="3241439"/>
              <a:ext cx="1905000" cy="276264"/>
            </a:xfrm>
            <a:prstGeom prst="rect">
              <a:avLst/>
            </a:prstGeom>
          </p:spPr>
        </p:pic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CAF39C56-068E-EF28-85F8-74DC0C1583D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14987" t="7315" r="71314" b="4903"/>
            <a:stretch>
              <a:fillRect/>
            </a:stretch>
          </p:blipFill>
          <p:spPr>
            <a:xfrm>
              <a:off x="609600" y="3625533"/>
              <a:ext cx="1752600" cy="242507"/>
            </a:xfrm>
            <a:prstGeom prst="rect">
              <a:avLst/>
            </a:prstGeom>
          </p:spPr>
        </p:pic>
        <p:pic>
          <p:nvPicPr>
            <p:cNvPr id="12" name="Imagem 11">
              <a:extLst>
                <a:ext uri="{FF2B5EF4-FFF2-40B4-BE49-F238E27FC236}">
                  <a16:creationId xmlns:a16="http://schemas.microsoft.com/office/drawing/2014/main" id="{3C448A57-C83A-F8BE-0030-C70266EA6C1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28786" r="56920"/>
            <a:stretch>
              <a:fillRect/>
            </a:stretch>
          </p:blipFill>
          <p:spPr>
            <a:xfrm>
              <a:off x="609599" y="3978987"/>
              <a:ext cx="1828801" cy="276264"/>
            </a:xfrm>
            <a:prstGeom prst="rect">
              <a:avLst/>
            </a:prstGeom>
          </p:spPr>
        </p:pic>
        <p:pic>
          <p:nvPicPr>
            <p:cNvPr id="13" name="Imagem 12">
              <a:extLst>
                <a:ext uri="{FF2B5EF4-FFF2-40B4-BE49-F238E27FC236}">
                  <a16:creationId xmlns:a16="http://schemas.microsoft.com/office/drawing/2014/main" id="{787D2DF2-DFAA-F509-145E-EC479599238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43039" r="40285"/>
            <a:stretch>
              <a:fillRect/>
            </a:stretch>
          </p:blipFill>
          <p:spPr>
            <a:xfrm>
              <a:off x="533400" y="4366198"/>
              <a:ext cx="2133601" cy="276264"/>
            </a:xfrm>
            <a:prstGeom prst="rect">
              <a:avLst/>
            </a:prstGeom>
          </p:spPr>
        </p:pic>
        <p:pic>
          <p:nvPicPr>
            <p:cNvPr id="14" name="Imagem 13">
              <a:extLst>
                <a:ext uri="{FF2B5EF4-FFF2-40B4-BE49-F238E27FC236}">
                  <a16:creationId xmlns:a16="http://schemas.microsoft.com/office/drawing/2014/main" id="{2F18AC47-BBC1-06CD-3DB7-57D44A0B246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59560" r="21977"/>
            <a:stretch>
              <a:fillRect/>
            </a:stretch>
          </p:blipFill>
          <p:spPr>
            <a:xfrm>
              <a:off x="563198" y="4753409"/>
              <a:ext cx="2362200" cy="276264"/>
            </a:xfrm>
            <a:prstGeom prst="rect">
              <a:avLst/>
            </a:prstGeom>
          </p:spPr>
        </p:pic>
      </p:grpSp>
      <p:pic>
        <p:nvPicPr>
          <p:cNvPr id="15" name="Google Shape;134;p16">
            <a:extLst>
              <a:ext uri="{FF2B5EF4-FFF2-40B4-BE49-F238E27FC236}">
                <a16:creationId xmlns:a16="http://schemas.microsoft.com/office/drawing/2014/main" id="{A276C7AA-86C6-283E-30B1-05F4C23B4134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l="28273" t="18618" r="58753" b="48044"/>
          <a:stretch/>
        </p:blipFill>
        <p:spPr>
          <a:xfrm>
            <a:off x="16315102" y="228274"/>
            <a:ext cx="1621526" cy="15561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46236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085319-7C73-E79F-0507-CBEE327488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AF0E0ACC-EB10-6D13-CEEA-2D58FC13FB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800" y="523568"/>
            <a:ext cx="11106512" cy="8927967"/>
          </a:xfrm>
          <a:prstGeom prst="rect">
            <a:avLst/>
          </a:prstGeom>
        </p:spPr>
      </p:pic>
      <p:pic>
        <p:nvPicPr>
          <p:cNvPr id="4" name="Google Shape;133;p16" title="unnamed__1_-removebg-preview.png">
            <a:extLst>
              <a:ext uri="{FF2B5EF4-FFF2-40B4-BE49-F238E27FC236}">
                <a16:creationId xmlns:a16="http://schemas.microsoft.com/office/drawing/2014/main" id="{9241DFC9-13BF-2A32-AD1A-E1E05342C317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26860" y="9228125"/>
            <a:ext cx="9434281" cy="105887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11">
            <a:extLst>
              <a:ext uri="{FF2B5EF4-FFF2-40B4-BE49-F238E27FC236}">
                <a16:creationId xmlns:a16="http://schemas.microsoft.com/office/drawing/2014/main" id="{F5DF95E5-5C81-6CD2-2F71-111F0E60E762}"/>
              </a:ext>
            </a:extLst>
          </p:cNvPr>
          <p:cNvSpPr txBox="1"/>
          <p:nvPr/>
        </p:nvSpPr>
        <p:spPr>
          <a:xfrm>
            <a:off x="533400" y="338435"/>
            <a:ext cx="8373611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600"/>
              </a:lnSpc>
            </a:pPr>
            <a:r>
              <a:rPr lang="pt-BR" sz="3200" b="1" noProof="0" dirty="0">
                <a:solidFill>
                  <a:srgbClr val="C00000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REVISÃO DO PLANO MUNICIPAL DE SANEAMENTO BÁSICO DE MARICÁ</a:t>
            </a:r>
          </a:p>
        </p:txBody>
      </p:sp>
      <p:grpSp>
        <p:nvGrpSpPr>
          <p:cNvPr id="6" name="Agrupar 5">
            <a:extLst>
              <a:ext uri="{FF2B5EF4-FFF2-40B4-BE49-F238E27FC236}">
                <a16:creationId xmlns:a16="http://schemas.microsoft.com/office/drawing/2014/main" id="{03568263-2510-EDE2-1AC2-4D8473CB3B67}"/>
              </a:ext>
            </a:extLst>
          </p:cNvPr>
          <p:cNvGrpSpPr/>
          <p:nvPr/>
        </p:nvGrpSpPr>
        <p:grpSpPr>
          <a:xfrm>
            <a:off x="15222624" y="7353300"/>
            <a:ext cx="2391998" cy="1788234"/>
            <a:chOff x="533400" y="3241439"/>
            <a:chExt cx="2391998" cy="1788234"/>
          </a:xfrm>
        </p:grpSpPr>
        <p:pic>
          <p:nvPicPr>
            <p:cNvPr id="8" name="Imagem 7">
              <a:extLst>
                <a:ext uri="{FF2B5EF4-FFF2-40B4-BE49-F238E27FC236}">
                  <a16:creationId xmlns:a16="http://schemas.microsoft.com/office/drawing/2014/main" id="{D9B18235-BC47-8379-3644-76380B1B82E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r="85110"/>
            <a:stretch>
              <a:fillRect/>
            </a:stretch>
          </p:blipFill>
          <p:spPr>
            <a:xfrm>
              <a:off x="546786" y="3241439"/>
              <a:ext cx="1905000" cy="276264"/>
            </a:xfrm>
            <a:prstGeom prst="rect">
              <a:avLst/>
            </a:prstGeom>
          </p:spPr>
        </p:pic>
        <p:pic>
          <p:nvPicPr>
            <p:cNvPr id="10" name="Imagem 9">
              <a:extLst>
                <a:ext uri="{FF2B5EF4-FFF2-40B4-BE49-F238E27FC236}">
                  <a16:creationId xmlns:a16="http://schemas.microsoft.com/office/drawing/2014/main" id="{BE2A2738-837C-3A68-075D-CD582134E0F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14987" t="7315" r="71314" b="4903"/>
            <a:stretch>
              <a:fillRect/>
            </a:stretch>
          </p:blipFill>
          <p:spPr>
            <a:xfrm>
              <a:off x="609600" y="3625533"/>
              <a:ext cx="1752600" cy="242507"/>
            </a:xfrm>
            <a:prstGeom prst="rect">
              <a:avLst/>
            </a:prstGeom>
          </p:spPr>
        </p:pic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4FF5C9D0-33A4-3BBD-A3D4-4063338CA66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28786" r="56920"/>
            <a:stretch>
              <a:fillRect/>
            </a:stretch>
          </p:blipFill>
          <p:spPr>
            <a:xfrm>
              <a:off x="609599" y="3978987"/>
              <a:ext cx="1828801" cy="276264"/>
            </a:xfrm>
            <a:prstGeom prst="rect">
              <a:avLst/>
            </a:prstGeom>
          </p:spPr>
        </p:pic>
        <p:pic>
          <p:nvPicPr>
            <p:cNvPr id="12" name="Imagem 11">
              <a:extLst>
                <a:ext uri="{FF2B5EF4-FFF2-40B4-BE49-F238E27FC236}">
                  <a16:creationId xmlns:a16="http://schemas.microsoft.com/office/drawing/2014/main" id="{817D9736-96A4-FA89-D68D-3A28C9952CF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43039" r="40285"/>
            <a:stretch>
              <a:fillRect/>
            </a:stretch>
          </p:blipFill>
          <p:spPr>
            <a:xfrm>
              <a:off x="533400" y="4366198"/>
              <a:ext cx="2133601" cy="276264"/>
            </a:xfrm>
            <a:prstGeom prst="rect">
              <a:avLst/>
            </a:prstGeom>
          </p:spPr>
        </p:pic>
        <p:pic>
          <p:nvPicPr>
            <p:cNvPr id="13" name="Imagem 12">
              <a:extLst>
                <a:ext uri="{FF2B5EF4-FFF2-40B4-BE49-F238E27FC236}">
                  <a16:creationId xmlns:a16="http://schemas.microsoft.com/office/drawing/2014/main" id="{837B89FF-0B23-C6CC-D599-49BC3D28A4D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59560" r="21977"/>
            <a:stretch>
              <a:fillRect/>
            </a:stretch>
          </p:blipFill>
          <p:spPr>
            <a:xfrm>
              <a:off x="563198" y="4753409"/>
              <a:ext cx="2362200" cy="276264"/>
            </a:xfrm>
            <a:prstGeom prst="rect">
              <a:avLst/>
            </a:prstGeom>
          </p:spPr>
        </p:pic>
      </p:grpSp>
      <p:pic>
        <p:nvPicPr>
          <p:cNvPr id="14" name="Google Shape;134;p16">
            <a:extLst>
              <a:ext uri="{FF2B5EF4-FFF2-40B4-BE49-F238E27FC236}">
                <a16:creationId xmlns:a16="http://schemas.microsoft.com/office/drawing/2014/main" id="{658610B7-B7EA-1C50-D1AF-504141FEF82C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l="28273" t="18618" r="58753" b="48044"/>
          <a:stretch/>
        </p:blipFill>
        <p:spPr>
          <a:xfrm>
            <a:off x="16315102" y="228274"/>
            <a:ext cx="1621526" cy="15561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301705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8EAAC8-CA93-8DFF-1C22-F2E129BFEC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086FF772-E7B4-DF52-0DF7-479F795B18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800" y="536030"/>
            <a:ext cx="11210954" cy="8798470"/>
          </a:xfrm>
          <a:prstGeom prst="rect">
            <a:avLst/>
          </a:prstGeom>
        </p:spPr>
      </p:pic>
      <p:pic>
        <p:nvPicPr>
          <p:cNvPr id="4" name="Google Shape;133;p16" title="unnamed__1_-removebg-preview.png">
            <a:extLst>
              <a:ext uri="{FF2B5EF4-FFF2-40B4-BE49-F238E27FC236}">
                <a16:creationId xmlns:a16="http://schemas.microsoft.com/office/drawing/2014/main" id="{1F762EB9-8731-6811-864D-9CB01D18079D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26860" y="9228125"/>
            <a:ext cx="9434281" cy="105887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11">
            <a:extLst>
              <a:ext uri="{FF2B5EF4-FFF2-40B4-BE49-F238E27FC236}">
                <a16:creationId xmlns:a16="http://schemas.microsoft.com/office/drawing/2014/main" id="{F2554726-4AF6-9779-D4BA-B197FE3306F9}"/>
              </a:ext>
            </a:extLst>
          </p:cNvPr>
          <p:cNvSpPr txBox="1"/>
          <p:nvPr/>
        </p:nvSpPr>
        <p:spPr>
          <a:xfrm>
            <a:off x="533400" y="338435"/>
            <a:ext cx="8373611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600"/>
              </a:lnSpc>
            </a:pPr>
            <a:r>
              <a:rPr lang="pt-BR" sz="3200" b="1" noProof="0" dirty="0">
                <a:solidFill>
                  <a:srgbClr val="C00000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REVISÃO DO PLANO MUNICIPAL DE SANEAMENTO BÁSICO DE MARICÁ</a:t>
            </a:r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36F1E09E-7D8E-95E4-6326-307EA18383FE}"/>
              </a:ext>
            </a:extLst>
          </p:cNvPr>
          <p:cNvGrpSpPr/>
          <p:nvPr/>
        </p:nvGrpSpPr>
        <p:grpSpPr>
          <a:xfrm>
            <a:off x="15222624" y="7353300"/>
            <a:ext cx="2391998" cy="1788234"/>
            <a:chOff x="533400" y="3241439"/>
            <a:chExt cx="2391998" cy="1788234"/>
          </a:xfrm>
        </p:grpSpPr>
        <p:pic>
          <p:nvPicPr>
            <p:cNvPr id="9" name="Imagem 8">
              <a:extLst>
                <a:ext uri="{FF2B5EF4-FFF2-40B4-BE49-F238E27FC236}">
                  <a16:creationId xmlns:a16="http://schemas.microsoft.com/office/drawing/2014/main" id="{5DD82E5E-1F79-3A66-B5A1-D5625CBDD10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r="85110"/>
            <a:stretch>
              <a:fillRect/>
            </a:stretch>
          </p:blipFill>
          <p:spPr>
            <a:xfrm>
              <a:off x="546786" y="3241439"/>
              <a:ext cx="1905000" cy="276264"/>
            </a:xfrm>
            <a:prstGeom prst="rect">
              <a:avLst/>
            </a:prstGeom>
          </p:spPr>
        </p:pic>
        <p:pic>
          <p:nvPicPr>
            <p:cNvPr id="10" name="Imagem 9">
              <a:extLst>
                <a:ext uri="{FF2B5EF4-FFF2-40B4-BE49-F238E27FC236}">
                  <a16:creationId xmlns:a16="http://schemas.microsoft.com/office/drawing/2014/main" id="{33762397-F67A-C808-D910-5A3FA9B36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14987" t="7315" r="71314" b="4903"/>
            <a:stretch>
              <a:fillRect/>
            </a:stretch>
          </p:blipFill>
          <p:spPr>
            <a:xfrm>
              <a:off x="609600" y="3625533"/>
              <a:ext cx="1752600" cy="242507"/>
            </a:xfrm>
            <a:prstGeom prst="rect">
              <a:avLst/>
            </a:prstGeom>
          </p:spPr>
        </p:pic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921C587C-1073-D806-ABDE-A872C9515C8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28786" r="56920"/>
            <a:stretch>
              <a:fillRect/>
            </a:stretch>
          </p:blipFill>
          <p:spPr>
            <a:xfrm>
              <a:off x="609599" y="3978987"/>
              <a:ext cx="1828801" cy="276264"/>
            </a:xfrm>
            <a:prstGeom prst="rect">
              <a:avLst/>
            </a:prstGeom>
          </p:spPr>
        </p:pic>
        <p:pic>
          <p:nvPicPr>
            <p:cNvPr id="12" name="Imagem 11">
              <a:extLst>
                <a:ext uri="{FF2B5EF4-FFF2-40B4-BE49-F238E27FC236}">
                  <a16:creationId xmlns:a16="http://schemas.microsoft.com/office/drawing/2014/main" id="{8A8899AC-A209-4569-BDEE-18226E1D656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43039" r="40285"/>
            <a:stretch>
              <a:fillRect/>
            </a:stretch>
          </p:blipFill>
          <p:spPr>
            <a:xfrm>
              <a:off x="533400" y="4366198"/>
              <a:ext cx="2133601" cy="276264"/>
            </a:xfrm>
            <a:prstGeom prst="rect">
              <a:avLst/>
            </a:prstGeom>
          </p:spPr>
        </p:pic>
        <p:pic>
          <p:nvPicPr>
            <p:cNvPr id="13" name="Imagem 12">
              <a:extLst>
                <a:ext uri="{FF2B5EF4-FFF2-40B4-BE49-F238E27FC236}">
                  <a16:creationId xmlns:a16="http://schemas.microsoft.com/office/drawing/2014/main" id="{DC57C985-FAE5-C7F1-B4F7-93628B325D6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59560" r="21977"/>
            <a:stretch>
              <a:fillRect/>
            </a:stretch>
          </p:blipFill>
          <p:spPr>
            <a:xfrm>
              <a:off x="563198" y="4753409"/>
              <a:ext cx="2362200" cy="276264"/>
            </a:xfrm>
            <a:prstGeom prst="rect">
              <a:avLst/>
            </a:prstGeom>
          </p:spPr>
        </p:pic>
      </p:grpSp>
      <p:pic>
        <p:nvPicPr>
          <p:cNvPr id="14" name="Google Shape;134;p16">
            <a:extLst>
              <a:ext uri="{FF2B5EF4-FFF2-40B4-BE49-F238E27FC236}">
                <a16:creationId xmlns:a16="http://schemas.microsoft.com/office/drawing/2014/main" id="{7898299D-5DA7-F815-98EB-2C894002E38F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l="28273" t="18618" r="58753" b="48044"/>
          <a:stretch/>
        </p:blipFill>
        <p:spPr>
          <a:xfrm>
            <a:off x="16315102" y="228274"/>
            <a:ext cx="1621526" cy="15561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918974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33C9FD-298E-C8F7-7D2C-FF21C808CC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774C70D8-BD62-AED1-854B-5119C74A4D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800" y="315083"/>
            <a:ext cx="11210954" cy="9001201"/>
          </a:xfrm>
          <a:prstGeom prst="rect">
            <a:avLst/>
          </a:prstGeom>
        </p:spPr>
      </p:pic>
      <p:pic>
        <p:nvPicPr>
          <p:cNvPr id="4" name="Google Shape;133;p16" title="unnamed__1_-removebg-preview.png">
            <a:extLst>
              <a:ext uri="{FF2B5EF4-FFF2-40B4-BE49-F238E27FC236}">
                <a16:creationId xmlns:a16="http://schemas.microsoft.com/office/drawing/2014/main" id="{77D08816-941F-D7F9-4F14-FDD92ABCCCF2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26860" y="9228125"/>
            <a:ext cx="9434281" cy="105887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11">
            <a:extLst>
              <a:ext uri="{FF2B5EF4-FFF2-40B4-BE49-F238E27FC236}">
                <a16:creationId xmlns:a16="http://schemas.microsoft.com/office/drawing/2014/main" id="{F7B9C17D-7320-0C48-1E5F-94BA2C6AD2BE}"/>
              </a:ext>
            </a:extLst>
          </p:cNvPr>
          <p:cNvSpPr txBox="1"/>
          <p:nvPr/>
        </p:nvSpPr>
        <p:spPr>
          <a:xfrm>
            <a:off x="533400" y="338435"/>
            <a:ext cx="8373611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600"/>
              </a:lnSpc>
            </a:pPr>
            <a:r>
              <a:rPr lang="pt-BR" sz="3200" b="1" noProof="0" dirty="0">
                <a:solidFill>
                  <a:srgbClr val="C00000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REVISÃO DO PLANO MUNICIPAL DE SANEAMENTO BÁSICO DE MARICÁ</a:t>
            </a:r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1BCF93F4-D0F7-FAAF-4D9A-0A4A6A133020}"/>
              </a:ext>
            </a:extLst>
          </p:cNvPr>
          <p:cNvGrpSpPr/>
          <p:nvPr/>
        </p:nvGrpSpPr>
        <p:grpSpPr>
          <a:xfrm>
            <a:off x="15222624" y="7353300"/>
            <a:ext cx="2391998" cy="1788234"/>
            <a:chOff x="533400" y="3241439"/>
            <a:chExt cx="2391998" cy="1788234"/>
          </a:xfrm>
        </p:grpSpPr>
        <p:pic>
          <p:nvPicPr>
            <p:cNvPr id="9" name="Imagem 8">
              <a:extLst>
                <a:ext uri="{FF2B5EF4-FFF2-40B4-BE49-F238E27FC236}">
                  <a16:creationId xmlns:a16="http://schemas.microsoft.com/office/drawing/2014/main" id="{51811ACD-08B0-E690-E51F-C1D1EBFACD6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r="85110"/>
            <a:stretch>
              <a:fillRect/>
            </a:stretch>
          </p:blipFill>
          <p:spPr>
            <a:xfrm>
              <a:off x="546786" y="3241439"/>
              <a:ext cx="1905000" cy="276264"/>
            </a:xfrm>
            <a:prstGeom prst="rect">
              <a:avLst/>
            </a:prstGeom>
          </p:spPr>
        </p:pic>
        <p:pic>
          <p:nvPicPr>
            <p:cNvPr id="10" name="Imagem 9">
              <a:extLst>
                <a:ext uri="{FF2B5EF4-FFF2-40B4-BE49-F238E27FC236}">
                  <a16:creationId xmlns:a16="http://schemas.microsoft.com/office/drawing/2014/main" id="{7BC25606-F5C4-0E48-68A0-3336775085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14987" t="7315" r="71314" b="4903"/>
            <a:stretch>
              <a:fillRect/>
            </a:stretch>
          </p:blipFill>
          <p:spPr>
            <a:xfrm>
              <a:off x="609600" y="3625533"/>
              <a:ext cx="1752600" cy="242507"/>
            </a:xfrm>
            <a:prstGeom prst="rect">
              <a:avLst/>
            </a:prstGeom>
          </p:spPr>
        </p:pic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4546F353-3D20-B9CB-1639-290AEB5AD54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28786" r="56920"/>
            <a:stretch>
              <a:fillRect/>
            </a:stretch>
          </p:blipFill>
          <p:spPr>
            <a:xfrm>
              <a:off x="609599" y="3978987"/>
              <a:ext cx="1828801" cy="276264"/>
            </a:xfrm>
            <a:prstGeom prst="rect">
              <a:avLst/>
            </a:prstGeom>
          </p:spPr>
        </p:pic>
        <p:pic>
          <p:nvPicPr>
            <p:cNvPr id="12" name="Imagem 11">
              <a:extLst>
                <a:ext uri="{FF2B5EF4-FFF2-40B4-BE49-F238E27FC236}">
                  <a16:creationId xmlns:a16="http://schemas.microsoft.com/office/drawing/2014/main" id="{39776A11-0AD4-FD6B-0DBF-6C5C44CB044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43039" r="40285"/>
            <a:stretch>
              <a:fillRect/>
            </a:stretch>
          </p:blipFill>
          <p:spPr>
            <a:xfrm>
              <a:off x="533400" y="4366198"/>
              <a:ext cx="2133601" cy="276264"/>
            </a:xfrm>
            <a:prstGeom prst="rect">
              <a:avLst/>
            </a:prstGeom>
          </p:spPr>
        </p:pic>
        <p:pic>
          <p:nvPicPr>
            <p:cNvPr id="13" name="Imagem 12">
              <a:extLst>
                <a:ext uri="{FF2B5EF4-FFF2-40B4-BE49-F238E27FC236}">
                  <a16:creationId xmlns:a16="http://schemas.microsoft.com/office/drawing/2014/main" id="{F2B9D401-CF4D-F311-6BFF-FDAC246773D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59560" r="21977"/>
            <a:stretch>
              <a:fillRect/>
            </a:stretch>
          </p:blipFill>
          <p:spPr>
            <a:xfrm>
              <a:off x="563198" y="4753409"/>
              <a:ext cx="2362200" cy="276264"/>
            </a:xfrm>
            <a:prstGeom prst="rect">
              <a:avLst/>
            </a:prstGeom>
          </p:spPr>
        </p:pic>
      </p:grpSp>
      <p:pic>
        <p:nvPicPr>
          <p:cNvPr id="14" name="Google Shape;134;p16">
            <a:extLst>
              <a:ext uri="{FF2B5EF4-FFF2-40B4-BE49-F238E27FC236}">
                <a16:creationId xmlns:a16="http://schemas.microsoft.com/office/drawing/2014/main" id="{D2297853-F794-95B2-8D11-75F8226FCEB6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l="28273" t="18618" r="58753" b="48044"/>
          <a:stretch/>
        </p:blipFill>
        <p:spPr>
          <a:xfrm>
            <a:off x="16315102" y="228274"/>
            <a:ext cx="1621526" cy="15561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221477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1D3328-DF95-FB65-2C16-CFA75E9C3D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722D43A0-840C-5D47-17AB-2485CD9F93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0" y="346175"/>
            <a:ext cx="11468570" cy="8988325"/>
          </a:xfrm>
          <a:prstGeom prst="rect">
            <a:avLst/>
          </a:prstGeom>
        </p:spPr>
      </p:pic>
      <p:pic>
        <p:nvPicPr>
          <p:cNvPr id="4" name="Google Shape;133;p16" title="unnamed__1_-removebg-preview.png">
            <a:extLst>
              <a:ext uri="{FF2B5EF4-FFF2-40B4-BE49-F238E27FC236}">
                <a16:creationId xmlns:a16="http://schemas.microsoft.com/office/drawing/2014/main" id="{C28878DF-96D8-ACCA-5121-68F45C1ED88E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26860" y="9228125"/>
            <a:ext cx="9434281" cy="105887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11">
            <a:extLst>
              <a:ext uri="{FF2B5EF4-FFF2-40B4-BE49-F238E27FC236}">
                <a16:creationId xmlns:a16="http://schemas.microsoft.com/office/drawing/2014/main" id="{B597353B-F5E7-3F04-364E-D8ED0BC6D1F1}"/>
              </a:ext>
            </a:extLst>
          </p:cNvPr>
          <p:cNvSpPr txBox="1"/>
          <p:nvPr/>
        </p:nvSpPr>
        <p:spPr>
          <a:xfrm>
            <a:off x="533400" y="338435"/>
            <a:ext cx="8373611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600"/>
              </a:lnSpc>
            </a:pPr>
            <a:r>
              <a:rPr lang="pt-BR" sz="3200" b="1" noProof="0" dirty="0">
                <a:solidFill>
                  <a:srgbClr val="C00000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REVISÃO DO PLANO MUNICIPAL DE SANEAMENTO BÁSICO DE MARICÁ</a:t>
            </a:r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EFDF7914-5BD7-E44B-FE84-534D6FA2E906}"/>
              </a:ext>
            </a:extLst>
          </p:cNvPr>
          <p:cNvGrpSpPr/>
          <p:nvPr/>
        </p:nvGrpSpPr>
        <p:grpSpPr>
          <a:xfrm>
            <a:off x="15222624" y="7353300"/>
            <a:ext cx="2391998" cy="1788234"/>
            <a:chOff x="533400" y="3241439"/>
            <a:chExt cx="2391998" cy="1788234"/>
          </a:xfrm>
        </p:grpSpPr>
        <p:pic>
          <p:nvPicPr>
            <p:cNvPr id="9" name="Imagem 8">
              <a:extLst>
                <a:ext uri="{FF2B5EF4-FFF2-40B4-BE49-F238E27FC236}">
                  <a16:creationId xmlns:a16="http://schemas.microsoft.com/office/drawing/2014/main" id="{EF198382-5F48-D477-CAE6-B0BF26C0BA1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r="85110"/>
            <a:stretch>
              <a:fillRect/>
            </a:stretch>
          </p:blipFill>
          <p:spPr>
            <a:xfrm>
              <a:off x="546786" y="3241439"/>
              <a:ext cx="1905000" cy="276264"/>
            </a:xfrm>
            <a:prstGeom prst="rect">
              <a:avLst/>
            </a:prstGeom>
          </p:spPr>
        </p:pic>
        <p:pic>
          <p:nvPicPr>
            <p:cNvPr id="10" name="Imagem 9">
              <a:extLst>
                <a:ext uri="{FF2B5EF4-FFF2-40B4-BE49-F238E27FC236}">
                  <a16:creationId xmlns:a16="http://schemas.microsoft.com/office/drawing/2014/main" id="{C52207A6-1CEE-C6CE-15AF-15529111868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14987" t="7315" r="71314" b="4903"/>
            <a:stretch>
              <a:fillRect/>
            </a:stretch>
          </p:blipFill>
          <p:spPr>
            <a:xfrm>
              <a:off x="609600" y="3625533"/>
              <a:ext cx="1752600" cy="242507"/>
            </a:xfrm>
            <a:prstGeom prst="rect">
              <a:avLst/>
            </a:prstGeom>
          </p:spPr>
        </p:pic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06EE8905-2EE7-C09F-3A65-9C7972980E7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28786" r="56920"/>
            <a:stretch>
              <a:fillRect/>
            </a:stretch>
          </p:blipFill>
          <p:spPr>
            <a:xfrm>
              <a:off x="609599" y="3978987"/>
              <a:ext cx="1828801" cy="276264"/>
            </a:xfrm>
            <a:prstGeom prst="rect">
              <a:avLst/>
            </a:prstGeom>
          </p:spPr>
        </p:pic>
        <p:pic>
          <p:nvPicPr>
            <p:cNvPr id="12" name="Imagem 11">
              <a:extLst>
                <a:ext uri="{FF2B5EF4-FFF2-40B4-BE49-F238E27FC236}">
                  <a16:creationId xmlns:a16="http://schemas.microsoft.com/office/drawing/2014/main" id="{E58AC2F8-7E0C-4677-CB98-8B7D0B95D0D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43039" r="40285"/>
            <a:stretch>
              <a:fillRect/>
            </a:stretch>
          </p:blipFill>
          <p:spPr>
            <a:xfrm>
              <a:off x="533400" y="4366198"/>
              <a:ext cx="2133601" cy="276264"/>
            </a:xfrm>
            <a:prstGeom prst="rect">
              <a:avLst/>
            </a:prstGeom>
          </p:spPr>
        </p:pic>
        <p:pic>
          <p:nvPicPr>
            <p:cNvPr id="13" name="Imagem 12">
              <a:extLst>
                <a:ext uri="{FF2B5EF4-FFF2-40B4-BE49-F238E27FC236}">
                  <a16:creationId xmlns:a16="http://schemas.microsoft.com/office/drawing/2014/main" id="{DC8156F1-1ED8-B9F4-9A59-1B305622C2B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59560" r="21977"/>
            <a:stretch>
              <a:fillRect/>
            </a:stretch>
          </p:blipFill>
          <p:spPr>
            <a:xfrm>
              <a:off x="563198" y="4753409"/>
              <a:ext cx="2362200" cy="276264"/>
            </a:xfrm>
            <a:prstGeom prst="rect">
              <a:avLst/>
            </a:prstGeom>
          </p:spPr>
        </p:pic>
      </p:grpSp>
      <p:pic>
        <p:nvPicPr>
          <p:cNvPr id="14" name="Google Shape;134;p16">
            <a:extLst>
              <a:ext uri="{FF2B5EF4-FFF2-40B4-BE49-F238E27FC236}">
                <a16:creationId xmlns:a16="http://schemas.microsoft.com/office/drawing/2014/main" id="{9BD8721E-671A-7C7A-CD23-05214A7822E7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l="28273" t="18618" r="58753" b="48044"/>
          <a:stretch/>
        </p:blipFill>
        <p:spPr>
          <a:xfrm>
            <a:off x="16315102" y="228274"/>
            <a:ext cx="1621526" cy="15561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681347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5FDC68-6AE0-D923-5344-88D8B84BAB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5CDD8E3C-BF6F-3F49-13E7-E04DBB0F39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2726" y="337206"/>
            <a:ext cx="11496244" cy="9001970"/>
          </a:xfrm>
          <a:prstGeom prst="rect">
            <a:avLst/>
          </a:prstGeom>
        </p:spPr>
      </p:pic>
      <p:pic>
        <p:nvPicPr>
          <p:cNvPr id="4" name="Google Shape;133;p16" title="unnamed__1_-removebg-preview.png">
            <a:extLst>
              <a:ext uri="{FF2B5EF4-FFF2-40B4-BE49-F238E27FC236}">
                <a16:creationId xmlns:a16="http://schemas.microsoft.com/office/drawing/2014/main" id="{D191EEB7-ECCB-25D4-7D0E-B34AFBEE3639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26860" y="9228125"/>
            <a:ext cx="9434281" cy="105887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11">
            <a:extLst>
              <a:ext uri="{FF2B5EF4-FFF2-40B4-BE49-F238E27FC236}">
                <a16:creationId xmlns:a16="http://schemas.microsoft.com/office/drawing/2014/main" id="{8F0E2AA9-E05B-0BB1-B0DC-790A9FB0F9CE}"/>
              </a:ext>
            </a:extLst>
          </p:cNvPr>
          <p:cNvSpPr txBox="1"/>
          <p:nvPr/>
        </p:nvSpPr>
        <p:spPr>
          <a:xfrm>
            <a:off x="533400" y="338435"/>
            <a:ext cx="8373611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600"/>
              </a:lnSpc>
            </a:pPr>
            <a:r>
              <a:rPr lang="pt-BR" sz="3200" b="1" noProof="0" dirty="0">
                <a:solidFill>
                  <a:srgbClr val="C00000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REVISÃO DO PLANO MUNICIPAL DE SANEAMENTO BÁSICO DE MARICÁ</a:t>
            </a:r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27DDCA1C-2C13-2E0C-20E4-862E17D4D177}"/>
              </a:ext>
            </a:extLst>
          </p:cNvPr>
          <p:cNvGrpSpPr/>
          <p:nvPr/>
        </p:nvGrpSpPr>
        <p:grpSpPr>
          <a:xfrm>
            <a:off x="15222624" y="7353300"/>
            <a:ext cx="2391998" cy="1788234"/>
            <a:chOff x="533400" y="3241439"/>
            <a:chExt cx="2391998" cy="1788234"/>
          </a:xfrm>
        </p:grpSpPr>
        <p:pic>
          <p:nvPicPr>
            <p:cNvPr id="9" name="Imagem 8">
              <a:extLst>
                <a:ext uri="{FF2B5EF4-FFF2-40B4-BE49-F238E27FC236}">
                  <a16:creationId xmlns:a16="http://schemas.microsoft.com/office/drawing/2014/main" id="{53431542-3F07-5049-D0F6-4A19AE4E6C9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r="85110"/>
            <a:stretch>
              <a:fillRect/>
            </a:stretch>
          </p:blipFill>
          <p:spPr>
            <a:xfrm>
              <a:off x="546786" y="3241439"/>
              <a:ext cx="1905000" cy="276264"/>
            </a:xfrm>
            <a:prstGeom prst="rect">
              <a:avLst/>
            </a:prstGeom>
          </p:spPr>
        </p:pic>
        <p:pic>
          <p:nvPicPr>
            <p:cNvPr id="10" name="Imagem 9">
              <a:extLst>
                <a:ext uri="{FF2B5EF4-FFF2-40B4-BE49-F238E27FC236}">
                  <a16:creationId xmlns:a16="http://schemas.microsoft.com/office/drawing/2014/main" id="{ECEABD0E-6C01-BC8B-EDC8-9FF2467F284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14987" t="7315" r="71314" b="4903"/>
            <a:stretch>
              <a:fillRect/>
            </a:stretch>
          </p:blipFill>
          <p:spPr>
            <a:xfrm>
              <a:off x="609600" y="3625533"/>
              <a:ext cx="1752600" cy="242507"/>
            </a:xfrm>
            <a:prstGeom prst="rect">
              <a:avLst/>
            </a:prstGeom>
          </p:spPr>
        </p:pic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6F5A655B-F1F2-ACC7-9DB8-87F38BC475C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28786" r="56920"/>
            <a:stretch>
              <a:fillRect/>
            </a:stretch>
          </p:blipFill>
          <p:spPr>
            <a:xfrm>
              <a:off x="609599" y="3978987"/>
              <a:ext cx="1828801" cy="276264"/>
            </a:xfrm>
            <a:prstGeom prst="rect">
              <a:avLst/>
            </a:prstGeom>
          </p:spPr>
        </p:pic>
        <p:pic>
          <p:nvPicPr>
            <p:cNvPr id="12" name="Imagem 11">
              <a:extLst>
                <a:ext uri="{FF2B5EF4-FFF2-40B4-BE49-F238E27FC236}">
                  <a16:creationId xmlns:a16="http://schemas.microsoft.com/office/drawing/2014/main" id="{F84FAD77-9540-DE05-5649-336B26CA062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43039" r="40285"/>
            <a:stretch>
              <a:fillRect/>
            </a:stretch>
          </p:blipFill>
          <p:spPr>
            <a:xfrm>
              <a:off x="533400" y="4366198"/>
              <a:ext cx="2133601" cy="276264"/>
            </a:xfrm>
            <a:prstGeom prst="rect">
              <a:avLst/>
            </a:prstGeom>
          </p:spPr>
        </p:pic>
        <p:pic>
          <p:nvPicPr>
            <p:cNvPr id="13" name="Imagem 12">
              <a:extLst>
                <a:ext uri="{FF2B5EF4-FFF2-40B4-BE49-F238E27FC236}">
                  <a16:creationId xmlns:a16="http://schemas.microsoft.com/office/drawing/2014/main" id="{E51D134E-4AE6-23BB-9590-2F58047F4B0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59560" r="21977"/>
            <a:stretch>
              <a:fillRect/>
            </a:stretch>
          </p:blipFill>
          <p:spPr>
            <a:xfrm>
              <a:off x="563198" y="4753409"/>
              <a:ext cx="2362200" cy="276264"/>
            </a:xfrm>
            <a:prstGeom prst="rect">
              <a:avLst/>
            </a:prstGeom>
          </p:spPr>
        </p:pic>
      </p:grpSp>
      <p:pic>
        <p:nvPicPr>
          <p:cNvPr id="14" name="Google Shape;134;p16">
            <a:extLst>
              <a:ext uri="{FF2B5EF4-FFF2-40B4-BE49-F238E27FC236}">
                <a16:creationId xmlns:a16="http://schemas.microsoft.com/office/drawing/2014/main" id="{519716D2-6D51-16CB-216A-5F279EF2E20F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l="28273" t="18618" r="58753" b="48044"/>
          <a:stretch/>
        </p:blipFill>
        <p:spPr>
          <a:xfrm>
            <a:off x="16315102" y="228274"/>
            <a:ext cx="1621526" cy="15561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801012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7E9762-ECF7-69DF-2295-269E76759B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BCAA4354-F41D-C0E0-B086-4E41520B11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7140" y="372517"/>
            <a:ext cx="11496244" cy="8966659"/>
          </a:xfrm>
          <a:prstGeom prst="rect">
            <a:avLst/>
          </a:prstGeom>
        </p:spPr>
      </p:pic>
      <p:pic>
        <p:nvPicPr>
          <p:cNvPr id="4" name="Google Shape;133;p16" title="unnamed__1_-removebg-preview.png">
            <a:extLst>
              <a:ext uri="{FF2B5EF4-FFF2-40B4-BE49-F238E27FC236}">
                <a16:creationId xmlns:a16="http://schemas.microsoft.com/office/drawing/2014/main" id="{50BCD130-118D-7F44-D7EC-CB71509B8E6E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26860" y="9228125"/>
            <a:ext cx="9434281" cy="105887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11">
            <a:extLst>
              <a:ext uri="{FF2B5EF4-FFF2-40B4-BE49-F238E27FC236}">
                <a16:creationId xmlns:a16="http://schemas.microsoft.com/office/drawing/2014/main" id="{65557C60-49A9-AFD8-41DA-D5FB28ACE9C7}"/>
              </a:ext>
            </a:extLst>
          </p:cNvPr>
          <p:cNvSpPr txBox="1"/>
          <p:nvPr/>
        </p:nvSpPr>
        <p:spPr>
          <a:xfrm>
            <a:off x="533400" y="338435"/>
            <a:ext cx="8373611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600"/>
              </a:lnSpc>
            </a:pPr>
            <a:r>
              <a:rPr lang="pt-BR" sz="3200" b="1" noProof="0" dirty="0">
                <a:solidFill>
                  <a:srgbClr val="C00000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REVISÃO DO PLANO MUNICIPAL DE SANEAMENTO BÁSICO DE MARICÁ</a:t>
            </a: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9522C338-09BB-6B4F-DB34-4F924EB45F58}"/>
              </a:ext>
            </a:extLst>
          </p:cNvPr>
          <p:cNvGrpSpPr/>
          <p:nvPr/>
        </p:nvGrpSpPr>
        <p:grpSpPr>
          <a:xfrm>
            <a:off x="15222624" y="7353300"/>
            <a:ext cx="2391998" cy="1788234"/>
            <a:chOff x="533400" y="3241439"/>
            <a:chExt cx="2391998" cy="1788234"/>
          </a:xfrm>
        </p:grpSpPr>
        <p:pic>
          <p:nvPicPr>
            <p:cNvPr id="7" name="Imagem 6">
              <a:extLst>
                <a:ext uri="{FF2B5EF4-FFF2-40B4-BE49-F238E27FC236}">
                  <a16:creationId xmlns:a16="http://schemas.microsoft.com/office/drawing/2014/main" id="{327F6E75-4A65-8854-BD34-D02762722C3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r="85110"/>
            <a:stretch>
              <a:fillRect/>
            </a:stretch>
          </p:blipFill>
          <p:spPr>
            <a:xfrm>
              <a:off x="546786" y="3241439"/>
              <a:ext cx="1905000" cy="276264"/>
            </a:xfrm>
            <a:prstGeom prst="rect">
              <a:avLst/>
            </a:prstGeom>
          </p:spPr>
        </p:pic>
        <p:pic>
          <p:nvPicPr>
            <p:cNvPr id="8" name="Imagem 7">
              <a:extLst>
                <a:ext uri="{FF2B5EF4-FFF2-40B4-BE49-F238E27FC236}">
                  <a16:creationId xmlns:a16="http://schemas.microsoft.com/office/drawing/2014/main" id="{FFDC8109-D17E-AFA6-38E8-F5CC8892F4C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14987" t="7315" r="71314" b="4903"/>
            <a:stretch>
              <a:fillRect/>
            </a:stretch>
          </p:blipFill>
          <p:spPr>
            <a:xfrm>
              <a:off x="609600" y="3625533"/>
              <a:ext cx="1752600" cy="242507"/>
            </a:xfrm>
            <a:prstGeom prst="rect">
              <a:avLst/>
            </a:prstGeom>
          </p:spPr>
        </p:pic>
        <p:pic>
          <p:nvPicPr>
            <p:cNvPr id="9" name="Imagem 8">
              <a:extLst>
                <a:ext uri="{FF2B5EF4-FFF2-40B4-BE49-F238E27FC236}">
                  <a16:creationId xmlns:a16="http://schemas.microsoft.com/office/drawing/2014/main" id="{3B89D407-B94E-765A-3EE9-EA8BAD5A40A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28786" r="56920"/>
            <a:stretch>
              <a:fillRect/>
            </a:stretch>
          </p:blipFill>
          <p:spPr>
            <a:xfrm>
              <a:off x="609599" y="3978987"/>
              <a:ext cx="1828801" cy="276264"/>
            </a:xfrm>
            <a:prstGeom prst="rect">
              <a:avLst/>
            </a:prstGeom>
          </p:spPr>
        </p:pic>
        <p:pic>
          <p:nvPicPr>
            <p:cNvPr id="10" name="Imagem 9">
              <a:extLst>
                <a:ext uri="{FF2B5EF4-FFF2-40B4-BE49-F238E27FC236}">
                  <a16:creationId xmlns:a16="http://schemas.microsoft.com/office/drawing/2014/main" id="{20E885A6-3EAF-634A-8DF3-7F76F9C64DD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43039" r="40285"/>
            <a:stretch>
              <a:fillRect/>
            </a:stretch>
          </p:blipFill>
          <p:spPr>
            <a:xfrm>
              <a:off x="533400" y="4366198"/>
              <a:ext cx="2133601" cy="276264"/>
            </a:xfrm>
            <a:prstGeom prst="rect">
              <a:avLst/>
            </a:prstGeom>
          </p:spPr>
        </p:pic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32A0FD6C-5B3A-537C-208B-4CB8A7958AC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59560" r="21977"/>
            <a:stretch>
              <a:fillRect/>
            </a:stretch>
          </p:blipFill>
          <p:spPr>
            <a:xfrm>
              <a:off x="563198" y="4753409"/>
              <a:ext cx="2362200" cy="276264"/>
            </a:xfrm>
            <a:prstGeom prst="rect">
              <a:avLst/>
            </a:prstGeom>
          </p:spPr>
        </p:pic>
      </p:grpSp>
      <p:pic>
        <p:nvPicPr>
          <p:cNvPr id="12" name="Google Shape;134;p16">
            <a:extLst>
              <a:ext uri="{FF2B5EF4-FFF2-40B4-BE49-F238E27FC236}">
                <a16:creationId xmlns:a16="http://schemas.microsoft.com/office/drawing/2014/main" id="{8074F119-99E4-4CD6-0EB9-743EEC18B1B5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l="28273" t="18618" r="58753" b="48044"/>
          <a:stretch/>
        </p:blipFill>
        <p:spPr>
          <a:xfrm>
            <a:off x="16315102" y="228274"/>
            <a:ext cx="1621526" cy="15561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026798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65FB09-DD1B-4A40-A88D-B943CC7F9D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0A3CFB3C-AAF3-8BF6-CDA7-79EE5FF0E20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9330601"/>
            <a:ext cx="8534400" cy="956399"/>
          </a:xfrm>
          <a:prstGeom prst="rect">
            <a:avLst/>
          </a:prstGeom>
        </p:spPr>
      </p:pic>
      <p:sp>
        <p:nvSpPr>
          <p:cNvPr id="2" name="TextBox 11">
            <a:extLst>
              <a:ext uri="{FF2B5EF4-FFF2-40B4-BE49-F238E27FC236}">
                <a16:creationId xmlns:a16="http://schemas.microsoft.com/office/drawing/2014/main" id="{27F9FD24-B0F0-EA2A-E4BC-A68EC7410983}"/>
              </a:ext>
            </a:extLst>
          </p:cNvPr>
          <p:cNvSpPr txBox="1"/>
          <p:nvPr/>
        </p:nvSpPr>
        <p:spPr>
          <a:xfrm>
            <a:off x="533400" y="338435"/>
            <a:ext cx="8373611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600"/>
              </a:lnSpc>
            </a:pPr>
            <a:r>
              <a:rPr lang="pt-BR" sz="3200" b="1" noProof="0" dirty="0">
                <a:solidFill>
                  <a:srgbClr val="C00000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REVISÃO DO PLANO MUNICIPAL DE SANEAMENTO BÁSICO DE MARICÁ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0C20FBAA-008D-BADD-A848-CE7676CC90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56377"/>
            <a:ext cx="18288000" cy="7574245"/>
          </a:xfrm>
          <a:prstGeom prst="rect">
            <a:avLst/>
          </a:prstGeom>
        </p:spPr>
      </p:pic>
      <p:pic>
        <p:nvPicPr>
          <p:cNvPr id="11" name="Google Shape;134;p16">
            <a:extLst>
              <a:ext uri="{FF2B5EF4-FFF2-40B4-BE49-F238E27FC236}">
                <a16:creationId xmlns:a16="http://schemas.microsoft.com/office/drawing/2014/main" id="{D53EB799-76C0-BB4A-FFDC-463D547B766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28273" t="18618" r="58753" b="48044"/>
          <a:stretch/>
        </p:blipFill>
        <p:spPr>
          <a:xfrm>
            <a:off x="16315102" y="228274"/>
            <a:ext cx="1621526" cy="15561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631755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/>
          <p:cNvSpPr txBox="1"/>
          <p:nvPr/>
        </p:nvSpPr>
        <p:spPr>
          <a:xfrm>
            <a:off x="4449641" y="8892541"/>
            <a:ext cx="9388717" cy="3657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9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9" name="Imagem 18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9330601"/>
            <a:ext cx="8534400" cy="956399"/>
          </a:xfrm>
          <a:prstGeom prst="rect">
            <a:avLst/>
          </a:prstGeom>
        </p:spPr>
      </p:pic>
      <p:pic>
        <p:nvPicPr>
          <p:cNvPr id="22" name="Imagem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563600" y="7128842"/>
            <a:ext cx="4724400" cy="3158158"/>
          </a:xfrm>
          <a:prstGeom prst="rect">
            <a:avLst/>
          </a:prstGeom>
        </p:spPr>
      </p:pic>
      <p:pic>
        <p:nvPicPr>
          <p:cNvPr id="24" name="Imagem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48242" y="-621492"/>
            <a:ext cx="10501642" cy="3921809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847A982D-BB0D-5539-4BC8-D558FBCCF6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47800" y="-2019300"/>
            <a:ext cx="19202400" cy="11585107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381000" y="1288334"/>
            <a:ext cx="14630400" cy="71333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5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Panorama Geral do Investimento</a:t>
            </a:r>
            <a:endParaRPr lang="en-US" sz="5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Shape 2"/>
          <p:cNvSpPr/>
          <p:nvPr/>
        </p:nvSpPr>
        <p:spPr>
          <a:xfrm>
            <a:off x="0" y="2011680"/>
            <a:ext cx="18288000" cy="109728"/>
          </a:xfrm>
          <a:prstGeom prst="rect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  <p:txBody>
          <a:bodyPr/>
          <a:lstStyle/>
          <a:p>
            <a:endParaRPr lang="pt-BR" sz="3600"/>
          </a:p>
        </p:txBody>
      </p:sp>
      <p:sp>
        <p:nvSpPr>
          <p:cNvPr id="5" name="Shape 3"/>
          <p:cNvSpPr/>
          <p:nvPr/>
        </p:nvSpPr>
        <p:spPr>
          <a:xfrm>
            <a:off x="822960" y="2340864"/>
            <a:ext cx="5303520" cy="3200400"/>
          </a:xfrm>
          <a:prstGeom prst="roundRect">
            <a:avLst>
              <a:gd name="adj" fmla="val 5714"/>
            </a:avLst>
          </a:prstGeom>
          <a:solidFill>
            <a:srgbClr val="F8FAFC"/>
          </a:solidFill>
          <a:ln/>
          <a:effectLst>
            <a:outerShdw blurRad="1016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pt-BR" sz="3600"/>
          </a:p>
        </p:txBody>
      </p:sp>
      <p:sp>
        <p:nvSpPr>
          <p:cNvPr id="6" name="Shape 4"/>
          <p:cNvSpPr/>
          <p:nvPr/>
        </p:nvSpPr>
        <p:spPr>
          <a:xfrm>
            <a:off x="822960" y="2340864"/>
            <a:ext cx="5303520" cy="585216"/>
          </a:xfrm>
          <a:prstGeom prst="roundRect">
            <a:avLst>
              <a:gd name="adj" fmla="val 31250"/>
            </a:avLst>
          </a:prstGeom>
          <a:solidFill>
            <a:srgbClr val="1D6FA4"/>
          </a:solidFill>
          <a:ln w="12700">
            <a:solidFill>
              <a:srgbClr val="1D6FA4"/>
            </a:solidFill>
            <a:prstDash val="solid"/>
          </a:ln>
        </p:spPr>
        <p:txBody>
          <a:bodyPr/>
          <a:lstStyle/>
          <a:p>
            <a:endParaRPr lang="pt-BR" sz="3600"/>
          </a:p>
        </p:txBody>
      </p:sp>
      <p:sp>
        <p:nvSpPr>
          <p:cNvPr id="7" name="Text 5"/>
          <p:cNvSpPr/>
          <p:nvPr/>
        </p:nvSpPr>
        <p:spPr>
          <a:xfrm>
            <a:off x="822960" y="2340864"/>
            <a:ext cx="530352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000" b="1" dirty="0">
                <a:solidFill>
                  <a:srgbClr val="FFFFFF"/>
                </a:solidFill>
              </a:rPr>
              <a:t>Curto Prazo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1005840" y="2962656"/>
            <a:ext cx="49377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dirty="0">
                <a:solidFill>
                  <a:srgbClr val="94A3B8"/>
                </a:solidFill>
              </a:rPr>
              <a:t>até 2032  (5 anos)</a:t>
            </a: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914400" y="3474720"/>
            <a:ext cx="51206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4400" b="1" dirty="0">
                <a:solidFill>
                  <a:srgbClr val="0D213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R$ 7,31 Bi</a:t>
            </a:r>
            <a:endParaRPr lang="en-US" sz="4400" dirty="0"/>
          </a:p>
        </p:txBody>
      </p:sp>
      <p:sp>
        <p:nvSpPr>
          <p:cNvPr id="10" name="Text 8"/>
          <p:cNvSpPr/>
          <p:nvPr/>
        </p:nvSpPr>
        <p:spPr>
          <a:xfrm>
            <a:off x="914400" y="4425696"/>
            <a:ext cx="5120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2000" b="1" dirty="0">
                <a:solidFill>
                  <a:srgbClr val="1D6FA4"/>
                </a:solidFill>
              </a:rPr>
              <a:t>50,5% do total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6492240" y="2340864"/>
            <a:ext cx="5303520" cy="3200400"/>
          </a:xfrm>
          <a:prstGeom prst="roundRect">
            <a:avLst>
              <a:gd name="adj" fmla="val 5714"/>
            </a:avLst>
          </a:prstGeom>
          <a:solidFill>
            <a:srgbClr val="F8FAFC"/>
          </a:solidFill>
          <a:ln/>
          <a:effectLst>
            <a:outerShdw blurRad="1016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pt-BR" sz="3600"/>
          </a:p>
        </p:txBody>
      </p:sp>
      <p:sp>
        <p:nvSpPr>
          <p:cNvPr id="12" name="Shape 10"/>
          <p:cNvSpPr/>
          <p:nvPr/>
        </p:nvSpPr>
        <p:spPr>
          <a:xfrm>
            <a:off x="6492240" y="2340864"/>
            <a:ext cx="5303520" cy="585216"/>
          </a:xfrm>
          <a:prstGeom prst="roundRect">
            <a:avLst>
              <a:gd name="adj" fmla="val 31250"/>
            </a:avLst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  <p:txBody>
          <a:bodyPr/>
          <a:lstStyle/>
          <a:p>
            <a:endParaRPr lang="pt-BR" sz="3600"/>
          </a:p>
        </p:txBody>
      </p:sp>
      <p:sp>
        <p:nvSpPr>
          <p:cNvPr id="13" name="Text 11"/>
          <p:cNvSpPr/>
          <p:nvPr/>
        </p:nvSpPr>
        <p:spPr>
          <a:xfrm>
            <a:off x="6492240" y="2340864"/>
            <a:ext cx="530352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000" b="1" dirty="0">
                <a:solidFill>
                  <a:srgbClr val="FFFFFF"/>
                </a:solidFill>
              </a:rPr>
              <a:t>Médio Prazo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6675120" y="2962656"/>
            <a:ext cx="49377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dirty="0">
                <a:solidFill>
                  <a:srgbClr val="94A3B8"/>
                </a:solidFill>
              </a:rPr>
              <a:t>até 2037  (10 anos)</a:t>
            </a: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6583680" y="3474720"/>
            <a:ext cx="51206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4400" b="1" dirty="0">
                <a:solidFill>
                  <a:srgbClr val="0D213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R$ 3,96 Bi</a:t>
            </a:r>
            <a:endParaRPr lang="en-US" sz="4400" dirty="0"/>
          </a:p>
        </p:txBody>
      </p:sp>
      <p:sp>
        <p:nvSpPr>
          <p:cNvPr id="16" name="Text 14"/>
          <p:cNvSpPr/>
          <p:nvPr/>
        </p:nvSpPr>
        <p:spPr>
          <a:xfrm>
            <a:off x="6583680" y="4425696"/>
            <a:ext cx="5120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2000" b="1" dirty="0">
                <a:solidFill>
                  <a:srgbClr val="0D9488"/>
                </a:solidFill>
              </a:rPr>
              <a:t>27,4% do total</a:t>
            </a:r>
            <a:endParaRPr lang="en-US" sz="2000" dirty="0"/>
          </a:p>
        </p:txBody>
      </p:sp>
      <p:sp>
        <p:nvSpPr>
          <p:cNvPr id="17" name="Shape 15"/>
          <p:cNvSpPr/>
          <p:nvPr/>
        </p:nvSpPr>
        <p:spPr>
          <a:xfrm>
            <a:off x="12161520" y="2340864"/>
            <a:ext cx="5303520" cy="3200400"/>
          </a:xfrm>
          <a:prstGeom prst="roundRect">
            <a:avLst>
              <a:gd name="adj" fmla="val 5714"/>
            </a:avLst>
          </a:prstGeom>
          <a:solidFill>
            <a:srgbClr val="F8FAFC"/>
          </a:solidFill>
          <a:ln/>
          <a:effectLst>
            <a:outerShdw blurRad="1016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pt-BR" sz="3600"/>
          </a:p>
        </p:txBody>
      </p:sp>
      <p:sp>
        <p:nvSpPr>
          <p:cNvPr id="18" name="Shape 16"/>
          <p:cNvSpPr/>
          <p:nvPr/>
        </p:nvSpPr>
        <p:spPr>
          <a:xfrm>
            <a:off x="12161520" y="2340864"/>
            <a:ext cx="5303520" cy="585216"/>
          </a:xfrm>
          <a:prstGeom prst="roundRect">
            <a:avLst>
              <a:gd name="adj" fmla="val 31250"/>
            </a:avLst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  <p:txBody>
          <a:bodyPr/>
          <a:lstStyle/>
          <a:p>
            <a:endParaRPr lang="pt-BR" sz="3600"/>
          </a:p>
        </p:txBody>
      </p:sp>
      <p:sp>
        <p:nvSpPr>
          <p:cNvPr id="19" name="Text 17"/>
          <p:cNvSpPr/>
          <p:nvPr/>
        </p:nvSpPr>
        <p:spPr>
          <a:xfrm>
            <a:off x="12161520" y="2340864"/>
            <a:ext cx="530352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000" b="1" dirty="0">
                <a:solidFill>
                  <a:srgbClr val="FFFFFF"/>
                </a:solidFill>
              </a:rPr>
              <a:t>Longo Prazo</a:t>
            </a:r>
            <a:endParaRPr lang="en-US" sz="2000" dirty="0"/>
          </a:p>
        </p:txBody>
      </p:sp>
      <p:sp>
        <p:nvSpPr>
          <p:cNvPr id="20" name="Text 18"/>
          <p:cNvSpPr/>
          <p:nvPr/>
        </p:nvSpPr>
        <p:spPr>
          <a:xfrm>
            <a:off x="12344400" y="2962656"/>
            <a:ext cx="49377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dirty="0">
                <a:solidFill>
                  <a:srgbClr val="94A3B8"/>
                </a:solidFill>
              </a:rPr>
              <a:t>até 2047  (20 anos)</a:t>
            </a: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12252960" y="3474720"/>
            <a:ext cx="51206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4400" b="1" dirty="0">
                <a:solidFill>
                  <a:srgbClr val="0D213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R$ 3,20 Bi</a:t>
            </a:r>
            <a:endParaRPr lang="en-US" sz="4400" dirty="0"/>
          </a:p>
        </p:txBody>
      </p:sp>
      <p:sp>
        <p:nvSpPr>
          <p:cNvPr id="22" name="Text 20"/>
          <p:cNvSpPr/>
          <p:nvPr/>
        </p:nvSpPr>
        <p:spPr>
          <a:xfrm>
            <a:off x="12252960" y="4425696"/>
            <a:ext cx="5120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2000" b="1" dirty="0">
                <a:solidFill>
                  <a:srgbClr val="7C3AED"/>
                </a:solidFill>
              </a:rPr>
              <a:t>22,1% do total</a:t>
            </a:r>
            <a:endParaRPr lang="en-US" sz="2000" dirty="0"/>
          </a:p>
        </p:txBody>
      </p:sp>
      <p:sp>
        <p:nvSpPr>
          <p:cNvPr id="23" name="Text 21"/>
          <p:cNvSpPr/>
          <p:nvPr/>
        </p:nvSpPr>
        <p:spPr>
          <a:xfrm>
            <a:off x="822960" y="5815584"/>
            <a:ext cx="8229600" cy="5852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400" b="1" dirty="0">
                <a:solidFill>
                  <a:srgbClr val="0D21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Distribuição por Horizonte</a:t>
            </a:r>
            <a:endParaRPr lang="en-US" sz="2400" dirty="0"/>
          </a:p>
        </p:txBody>
      </p:sp>
      <p:graphicFrame>
        <p:nvGraphicFramePr>
          <p:cNvPr id="24" name="Chart 0"/>
          <p:cNvGraphicFramePr/>
          <p:nvPr/>
        </p:nvGraphicFramePr>
        <p:xfrm>
          <a:off x="182880" y="6364224"/>
          <a:ext cx="7863840" cy="3657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5" name="Text 22"/>
          <p:cNvSpPr/>
          <p:nvPr/>
        </p:nvSpPr>
        <p:spPr>
          <a:xfrm>
            <a:off x="8412480" y="5815584"/>
            <a:ext cx="9509760" cy="5852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400" b="1" dirty="0">
                <a:solidFill>
                  <a:srgbClr val="0D21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Investimento por Eixo Temático (R$ Milhões)</a:t>
            </a:r>
            <a:endParaRPr lang="en-US" sz="2400" dirty="0"/>
          </a:p>
        </p:txBody>
      </p:sp>
      <p:graphicFrame>
        <p:nvGraphicFramePr>
          <p:cNvPr id="26" name="Chart 1"/>
          <p:cNvGraphicFramePr/>
          <p:nvPr/>
        </p:nvGraphicFramePr>
        <p:xfrm>
          <a:off x="8229600" y="6364224"/>
          <a:ext cx="9692640" cy="3657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7" name="TextBox 11">
            <a:extLst>
              <a:ext uri="{FF2B5EF4-FFF2-40B4-BE49-F238E27FC236}">
                <a16:creationId xmlns:a16="http://schemas.microsoft.com/office/drawing/2014/main" id="{5FD7DFFB-F439-6EC5-101B-CF2F3F131521}"/>
              </a:ext>
            </a:extLst>
          </p:cNvPr>
          <p:cNvSpPr txBox="1"/>
          <p:nvPr/>
        </p:nvSpPr>
        <p:spPr>
          <a:xfrm>
            <a:off x="533400" y="338435"/>
            <a:ext cx="8373611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600"/>
              </a:lnSpc>
            </a:pPr>
            <a:r>
              <a:rPr lang="pt-BR" sz="3200" b="1" noProof="0" dirty="0">
                <a:solidFill>
                  <a:srgbClr val="C00000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REVISÃO DO PLANO MUNICIPAL DE SANEAMENTO BÁSICO DE MARICÁ</a:t>
            </a:r>
          </a:p>
        </p:txBody>
      </p:sp>
      <p:pic>
        <p:nvPicPr>
          <p:cNvPr id="28" name="Google Shape;134;p16">
            <a:extLst>
              <a:ext uri="{FF2B5EF4-FFF2-40B4-BE49-F238E27FC236}">
                <a16:creationId xmlns:a16="http://schemas.microsoft.com/office/drawing/2014/main" id="{F576179F-EF9B-1E32-1F8B-C32B3FC36CAF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l="28273" t="18618" r="58753" b="48044"/>
          <a:stretch/>
        </p:blipFill>
        <p:spPr>
          <a:xfrm>
            <a:off x="16315102" y="228274"/>
            <a:ext cx="1621526" cy="1556150"/>
          </a:xfrm>
          <a:prstGeom prst="rect">
            <a:avLst/>
          </a:prstGeom>
          <a:noFill/>
          <a:ln>
            <a:noFill/>
          </a:ln>
          <a:effectLst>
            <a:glow rad="101600">
              <a:schemeClr val="bg1">
                <a:alpha val="60000"/>
              </a:schemeClr>
            </a:glow>
          </a:effec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381000" y="1261872"/>
            <a:ext cx="1463040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5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Investimento por Eixo Temático</a:t>
            </a:r>
            <a:endParaRPr lang="en-US" sz="5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Shape 2"/>
          <p:cNvSpPr/>
          <p:nvPr/>
        </p:nvSpPr>
        <p:spPr>
          <a:xfrm>
            <a:off x="0" y="2011680"/>
            <a:ext cx="18288000" cy="109728"/>
          </a:xfrm>
          <a:prstGeom prst="rect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  <p:txBody>
          <a:bodyPr/>
          <a:lstStyle/>
          <a:p>
            <a:endParaRPr lang="pt-BR" sz="3600"/>
          </a:p>
        </p:txBody>
      </p:sp>
      <p:sp>
        <p:nvSpPr>
          <p:cNvPr id="5" name="Shape 3"/>
          <p:cNvSpPr/>
          <p:nvPr/>
        </p:nvSpPr>
        <p:spPr>
          <a:xfrm>
            <a:off x="822960" y="2286000"/>
            <a:ext cx="5266944" cy="2468880"/>
          </a:xfrm>
          <a:prstGeom prst="roundRect">
            <a:avLst>
              <a:gd name="adj" fmla="val 7407"/>
            </a:avLst>
          </a:prstGeom>
          <a:solidFill>
            <a:srgbClr val="F8FAFC"/>
          </a:solidFill>
          <a:ln/>
          <a:effectLst>
            <a:outerShdw blurRad="889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pt-BR" sz="3600"/>
          </a:p>
        </p:txBody>
      </p:sp>
      <p:sp>
        <p:nvSpPr>
          <p:cNvPr id="6" name="Shape 4"/>
          <p:cNvSpPr/>
          <p:nvPr/>
        </p:nvSpPr>
        <p:spPr>
          <a:xfrm>
            <a:off x="822960" y="2286000"/>
            <a:ext cx="5266944" cy="548640"/>
          </a:xfrm>
          <a:prstGeom prst="roundRect">
            <a:avLst>
              <a:gd name="adj" fmla="val 33333"/>
            </a:avLst>
          </a:prstGeom>
          <a:solidFill>
            <a:srgbClr val="3B82F6"/>
          </a:solidFill>
          <a:ln w="12700">
            <a:solidFill>
              <a:srgbClr val="3B82F6"/>
            </a:solidFill>
            <a:prstDash val="solid"/>
          </a:ln>
        </p:spPr>
        <p:txBody>
          <a:bodyPr/>
          <a:lstStyle/>
          <a:p>
            <a:endParaRPr lang="pt-BR" sz="3600"/>
          </a:p>
        </p:txBody>
      </p:sp>
      <p:sp>
        <p:nvSpPr>
          <p:cNvPr id="7" name="Text 5"/>
          <p:cNvSpPr/>
          <p:nvPr/>
        </p:nvSpPr>
        <p:spPr>
          <a:xfrm>
            <a:off x="822960" y="2286000"/>
            <a:ext cx="526694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b="1" dirty="0">
                <a:solidFill>
                  <a:srgbClr val="FFFFFF"/>
                </a:solidFill>
              </a:rPr>
              <a:t>SAA</a:t>
            </a: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969264" y="2852928"/>
            <a:ext cx="4974336" cy="5852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700" b="1" dirty="0">
                <a:solidFill>
                  <a:srgbClr val="0D21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SAA – Abastecimento de Água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969264" y="3401568"/>
            <a:ext cx="4974336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600" b="1" dirty="0">
                <a:solidFill>
                  <a:srgbClr val="3B82F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Total: R$ 902,5 Mi</a:t>
            </a:r>
            <a:endParaRPr lang="en-US" sz="2600" dirty="0"/>
          </a:p>
        </p:txBody>
      </p:sp>
      <p:sp>
        <p:nvSpPr>
          <p:cNvPr id="10" name="Text 8"/>
          <p:cNvSpPr/>
          <p:nvPr/>
        </p:nvSpPr>
        <p:spPr>
          <a:xfrm>
            <a:off x="969264" y="3858768"/>
            <a:ext cx="4974336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600" dirty="0">
                <a:solidFill>
                  <a:srgbClr val="64748B"/>
                </a:solidFill>
              </a:rPr>
              <a:t>6,2% do PMSB  |  75,5% no Curto Prazo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969264" y="4224528"/>
            <a:ext cx="4974336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600" i="1" dirty="0">
                <a:solidFill>
                  <a:srgbClr val="475569"/>
                </a:solidFill>
              </a:rPr>
              <a:t>ETA Caceribu e Rede de Distribuição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6437376" y="2286000"/>
            <a:ext cx="5266944" cy="2468880"/>
          </a:xfrm>
          <a:prstGeom prst="roundRect">
            <a:avLst>
              <a:gd name="adj" fmla="val 7407"/>
            </a:avLst>
          </a:prstGeom>
          <a:solidFill>
            <a:srgbClr val="F8FAFC"/>
          </a:solidFill>
          <a:ln/>
          <a:effectLst>
            <a:outerShdw blurRad="889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pt-BR" sz="3600"/>
          </a:p>
        </p:txBody>
      </p:sp>
      <p:sp>
        <p:nvSpPr>
          <p:cNvPr id="13" name="Shape 11"/>
          <p:cNvSpPr/>
          <p:nvPr/>
        </p:nvSpPr>
        <p:spPr>
          <a:xfrm>
            <a:off x="6437376" y="2286000"/>
            <a:ext cx="5266944" cy="548640"/>
          </a:xfrm>
          <a:prstGeom prst="roundRect">
            <a:avLst>
              <a:gd name="adj" fmla="val 33333"/>
            </a:avLst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  <p:txBody>
          <a:bodyPr/>
          <a:lstStyle/>
          <a:p>
            <a:endParaRPr lang="pt-BR" sz="3600"/>
          </a:p>
        </p:txBody>
      </p:sp>
      <p:sp>
        <p:nvSpPr>
          <p:cNvPr id="14" name="Text 12"/>
          <p:cNvSpPr/>
          <p:nvPr/>
        </p:nvSpPr>
        <p:spPr>
          <a:xfrm>
            <a:off x="6437376" y="2286000"/>
            <a:ext cx="526694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b="1" dirty="0">
                <a:solidFill>
                  <a:srgbClr val="FFFFFF"/>
                </a:solidFill>
              </a:rPr>
              <a:t>SES</a:t>
            </a: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6583680" y="2852928"/>
            <a:ext cx="4974336" cy="5852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700" b="1" dirty="0">
                <a:solidFill>
                  <a:srgbClr val="0D21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 – Esgotamento Sanitário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6583680" y="3401568"/>
            <a:ext cx="4974336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600" b="1" dirty="0">
                <a:solidFill>
                  <a:srgbClr val="10B98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Total: R$ 3,06 Bi</a:t>
            </a:r>
            <a:endParaRPr lang="en-US" sz="2600" dirty="0"/>
          </a:p>
        </p:txBody>
      </p:sp>
      <p:sp>
        <p:nvSpPr>
          <p:cNvPr id="17" name="Text 15"/>
          <p:cNvSpPr/>
          <p:nvPr/>
        </p:nvSpPr>
        <p:spPr>
          <a:xfrm>
            <a:off x="6583680" y="3858768"/>
            <a:ext cx="4974336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600" dirty="0">
                <a:solidFill>
                  <a:srgbClr val="64748B"/>
                </a:solidFill>
              </a:rPr>
              <a:t>21,1% do PMSB  |  65,2% no Curto Prazo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6583680" y="4224528"/>
            <a:ext cx="4974336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600" i="1" dirty="0">
                <a:solidFill>
                  <a:srgbClr val="475569"/>
                </a:solidFill>
              </a:rPr>
              <a:t>14 ETEs + Redes coletoras + CTS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12051792" y="2286000"/>
            <a:ext cx="5266944" cy="2468880"/>
          </a:xfrm>
          <a:prstGeom prst="roundRect">
            <a:avLst>
              <a:gd name="adj" fmla="val 7407"/>
            </a:avLst>
          </a:prstGeom>
          <a:solidFill>
            <a:srgbClr val="F8FAFC"/>
          </a:solidFill>
          <a:ln/>
          <a:effectLst>
            <a:outerShdw blurRad="889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pt-BR" sz="3600"/>
          </a:p>
        </p:txBody>
      </p:sp>
      <p:sp>
        <p:nvSpPr>
          <p:cNvPr id="20" name="Shape 18"/>
          <p:cNvSpPr/>
          <p:nvPr/>
        </p:nvSpPr>
        <p:spPr>
          <a:xfrm>
            <a:off x="12051792" y="2286000"/>
            <a:ext cx="5266944" cy="548640"/>
          </a:xfrm>
          <a:prstGeom prst="roundRect">
            <a:avLst>
              <a:gd name="adj" fmla="val 33333"/>
            </a:avLst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  <p:txBody>
          <a:bodyPr/>
          <a:lstStyle/>
          <a:p>
            <a:endParaRPr lang="pt-BR" sz="3600"/>
          </a:p>
        </p:txBody>
      </p:sp>
      <p:sp>
        <p:nvSpPr>
          <p:cNvPr id="21" name="Text 19"/>
          <p:cNvSpPr/>
          <p:nvPr/>
        </p:nvSpPr>
        <p:spPr>
          <a:xfrm>
            <a:off x="12051792" y="2286000"/>
            <a:ext cx="526694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b="1" dirty="0">
                <a:solidFill>
                  <a:srgbClr val="FFFFFF"/>
                </a:solidFill>
              </a:rPr>
              <a:t>MAP</a:t>
            </a: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12198096" y="2852928"/>
            <a:ext cx="4974336" cy="5852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700" b="1" dirty="0">
                <a:solidFill>
                  <a:srgbClr val="0D21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MAP – Manejo de Águas Pluviais</a:t>
            </a:r>
            <a:endParaRPr lang="en-US" sz="1700" dirty="0"/>
          </a:p>
        </p:txBody>
      </p:sp>
      <p:sp>
        <p:nvSpPr>
          <p:cNvPr id="23" name="Text 21"/>
          <p:cNvSpPr/>
          <p:nvPr/>
        </p:nvSpPr>
        <p:spPr>
          <a:xfrm>
            <a:off x="12198096" y="3401568"/>
            <a:ext cx="4974336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600" b="1" dirty="0">
                <a:solidFill>
                  <a:srgbClr val="F59E0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Total: R$ 6,43 Bi</a:t>
            </a:r>
            <a:endParaRPr lang="en-US" sz="2600" dirty="0"/>
          </a:p>
        </p:txBody>
      </p:sp>
      <p:sp>
        <p:nvSpPr>
          <p:cNvPr id="24" name="Text 22"/>
          <p:cNvSpPr/>
          <p:nvPr/>
        </p:nvSpPr>
        <p:spPr>
          <a:xfrm>
            <a:off x="12198096" y="3858768"/>
            <a:ext cx="4974336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600" dirty="0">
                <a:solidFill>
                  <a:srgbClr val="64748B"/>
                </a:solidFill>
              </a:rPr>
              <a:t>44,5% do PMSB  |  45,1% no Curto Prazo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12198096" y="4224528"/>
            <a:ext cx="4974336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600" i="1" dirty="0">
                <a:solidFill>
                  <a:srgbClr val="475569"/>
                </a:solidFill>
              </a:rPr>
              <a:t>Microdrenagem + Parques Fluviais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822960" y="5120640"/>
            <a:ext cx="5266944" cy="2468880"/>
          </a:xfrm>
          <a:prstGeom prst="roundRect">
            <a:avLst>
              <a:gd name="adj" fmla="val 7407"/>
            </a:avLst>
          </a:prstGeom>
          <a:solidFill>
            <a:srgbClr val="F8FAFC"/>
          </a:solidFill>
          <a:ln/>
          <a:effectLst>
            <a:outerShdw blurRad="889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pt-BR" sz="3600"/>
          </a:p>
        </p:txBody>
      </p:sp>
      <p:sp>
        <p:nvSpPr>
          <p:cNvPr id="27" name="Shape 25"/>
          <p:cNvSpPr/>
          <p:nvPr/>
        </p:nvSpPr>
        <p:spPr>
          <a:xfrm>
            <a:off x="822960" y="5120640"/>
            <a:ext cx="5266944" cy="548640"/>
          </a:xfrm>
          <a:prstGeom prst="roundRect">
            <a:avLst>
              <a:gd name="adj" fmla="val 33333"/>
            </a:avLst>
          </a:prstGeom>
          <a:solidFill>
            <a:srgbClr val="EF4444"/>
          </a:solidFill>
          <a:ln w="12700">
            <a:solidFill>
              <a:srgbClr val="EF4444"/>
            </a:solidFill>
            <a:prstDash val="solid"/>
          </a:ln>
        </p:spPr>
        <p:txBody>
          <a:bodyPr/>
          <a:lstStyle/>
          <a:p>
            <a:endParaRPr lang="pt-BR" sz="3600"/>
          </a:p>
        </p:txBody>
      </p:sp>
      <p:sp>
        <p:nvSpPr>
          <p:cNvPr id="28" name="Text 26"/>
          <p:cNvSpPr/>
          <p:nvPr/>
        </p:nvSpPr>
        <p:spPr>
          <a:xfrm>
            <a:off x="822960" y="5120640"/>
            <a:ext cx="526694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b="1" dirty="0">
                <a:solidFill>
                  <a:srgbClr val="FFFFFF"/>
                </a:solidFill>
              </a:rPr>
              <a:t>RSU</a:t>
            </a:r>
            <a:endParaRPr lang="en-US" dirty="0"/>
          </a:p>
        </p:txBody>
      </p:sp>
      <p:sp>
        <p:nvSpPr>
          <p:cNvPr id="29" name="Text 27"/>
          <p:cNvSpPr/>
          <p:nvPr/>
        </p:nvSpPr>
        <p:spPr>
          <a:xfrm>
            <a:off x="969264" y="5687568"/>
            <a:ext cx="4974336" cy="5852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700" b="1" dirty="0">
                <a:solidFill>
                  <a:srgbClr val="0D21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RSU – Resíduos Sólidos Urbanos</a:t>
            </a:r>
            <a:endParaRPr lang="en-US" sz="1700" dirty="0"/>
          </a:p>
        </p:txBody>
      </p:sp>
      <p:sp>
        <p:nvSpPr>
          <p:cNvPr id="30" name="Text 28"/>
          <p:cNvSpPr/>
          <p:nvPr/>
        </p:nvSpPr>
        <p:spPr>
          <a:xfrm>
            <a:off x="969264" y="6236208"/>
            <a:ext cx="4974336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600" b="1" dirty="0">
                <a:solidFill>
                  <a:srgbClr val="EF44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Total: R$ 57,9 Mi</a:t>
            </a:r>
            <a:endParaRPr lang="en-US" sz="2600" dirty="0"/>
          </a:p>
        </p:txBody>
      </p:sp>
      <p:sp>
        <p:nvSpPr>
          <p:cNvPr id="31" name="Text 29"/>
          <p:cNvSpPr/>
          <p:nvPr/>
        </p:nvSpPr>
        <p:spPr>
          <a:xfrm>
            <a:off x="969264" y="6693408"/>
            <a:ext cx="4974336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600" dirty="0">
                <a:solidFill>
                  <a:srgbClr val="64748B"/>
                </a:solidFill>
              </a:rPr>
              <a:t>0,4% do PMSB  |  25,7% no Curto Prazo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969264" y="7059168"/>
            <a:ext cx="4974336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600" i="1" dirty="0">
                <a:solidFill>
                  <a:srgbClr val="475569"/>
                </a:solidFill>
              </a:rPr>
              <a:t>Coleta seletiva + Cooperativas</a:t>
            </a:r>
            <a:endParaRPr lang="en-US" sz="1600" dirty="0"/>
          </a:p>
        </p:txBody>
      </p:sp>
      <p:sp>
        <p:nvSpPr>
          <p:cNvPr id="33" name="Shape 31"/>
          <p:cNvSpPr/>
          <p:nvPr/>
        </p:nvSpPr>
        <p:spPr>
          <a:xfrm>
            <a:off x="6437376" y="5120640"/>
            <a:ext cx="5266944" cy="2468880"/>
          </a:xfrm>
          <a:prstGeom prst="roundRect">
            <a:avLst>
              <a:gd name="adj" fmla="val 7407"/>
            </a:avLst>
          </a:prstGeom>
          <a:solidFill>
            <a:srgbClr val="F8FAFC"/>
          </a:solidFill>
          <a:ln/>
          <a:effectLst>
            <a:outerShdw blurRad="889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pt-BR" sz="3600"/>
          </a:p>
        </p:txBody>
      </p:sp>
      <p:sp>
        <p:nvSpPr>
          <p:cNvPr id="34" name="Shape 32"/>
          <p:cNvSpPr/>
          <p:nvPr/>
        </p:nvSpPr>
        <p:spPr>
          <a:xfrm>
            <a:off x="6437376" y="5120640"/>
            <a:ext cx="5266944" cy="548640"/>
          </a:xfrm>
          <a:prstGeom prst="roundRect">
            <a:avLst>
              <a:gd name="adj" fmla="val 33333"/>
            </a:avLst>
          </a:prstGeom>
          <a:solidFill>
            <a:srgbClr val="8B5CF6"/>
          </a:solidFill>
          <a:ln w="12700">
            <a:solidFill>
              <a:srgbClr val="8B5CF6"/>
            </a:solidFill>
            <a:prstDash val="solid"/>
          </a:ln>
        </p:spPr>
        <p:txBody>
          <a:bodyPr/>
          <a:lstStyle/>
          <a:p>
            <a:endParaRPr lang="pt-BR" sz="3600"/>
          </a:p>
        </p:txBody>
      </p:sp>
      <p:sp>
        <p:nvSpPr>
          <p:cNvPr id="35" name="Text 33"/>
          <p:cNvSpPr/>
          <p:nvPr/>
        </p:nvSpPr>
        <p:spPr>
          <a:xfrm>
            <a:off x="6437376" y="5120640"/>
            <a:ext cx="526694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b="1" dirty="0">
                <a:solidFill>
                  <a:srgbClr val="FFFFFF"/>
                </a:solidFill>
              </a:rPr>
              <a:t>PUP</a:t>
            </a:r>
            <a:endParaRPr lang="en-US" dirty="0"/>
          </a:p>
        </p:txBody>
      </p:sp>
      <p:sp>
        <p:nvSpPr>
          <p:cNvPr id="36" name="Text 34"/>
          <p:cNvSpPr/>
          <p:nvPr/>
        </p:nvSpPr>
        <p:spPr>
          <a:xfrm>
            <a:off x="6583680" y="5687568"/>
            <a:ext cx="4974336" cy="5852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700" b="1" dirty="0">
                <a:solidFill>
                  <a:srgbClr val="0D21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PUP – Planejamento Urbano</a:t>
            </a:r>
            <a:endParaRPr lang="en-US" sz="1700" dirty="0"/>
          </a:p>
        </p:txBody>
      </p:sp>
      <p:sp>
        <p:nvSpPr>
          <p:cNvPr id="37" name="Text 35"/>
          <p:cNvSpPr/>
          <p:nvPr/>
        </p:nvSpPr>
        <p:spPr>
          <a:xfrm>
            <a:off x="6583680" y="6236208"/>
            <a:ext cx="4974336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600" b="1" dirty="0">
                <a:solidFill>
                  <a:srgbClr val="8B5CF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Total: R$ 4,02 Bi</a:t>
            </a:r>
            <a:endParaRPr lang="en-US" sz="2600" dirty="0"/>
          </a:p>
        </p:txBody>
      </p:sp>
      <p:sp>
        <p:nvSpPr>
          <p:cNvPr id="38" name="Text 36"/>
          <p:cNvSpPr/>
          <p:nvPr/>
        </p:nvSpPr>
        <p:spPr>
          <a:xfrm>
            <a:off x="6583680" y="6693408"/>
            <a:ext cx="4974336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600" dirty="0">
                <a:solidFill>
                  <a:srgbClr val="64748B"/>
                </a:solidFill>
              </a:rPr>
              <a:t>27,8% do PMSB  |  42,7% no Curto Prazo</a:t>
            </a:r>
            <a:endParaRPr lang="en-US" sz="1600" dirty="0"/>
          </a:p>
        </p:txBody>
      </p:sp>
      <p:sp>
        <p:nvSpPr>
          <p:cNvPr id="39" name="Text 37"/>
          <p:cNvSpPr/>
          <p:nvPr/>
        </p:nvSpPr>
        <p:spPr>
          <a:xfrm>
            <a:off x="6583680" y="7059168"/>
            <a:ext cx="4974336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600" i="1" dirty="0">
                <a:solidFill>
                  <a:srgbClr val="475569"/>
                </a:solidFill>
              </a:rPr>
              <a:t>Licenciamento grandes empreendimentos</a:t>
            </a:r>
            <a:endParaRPr lang="en-US" sz="1600" dirty="0"/>
          </a:p>
        </p:txBody>
      </p:sp>
      <p:sp>
        <p:nvSpPr>
          <p:cNvPr id="40" name="Shape 38"/>
          <p:cNvSpPr/>
          <p:nvPr/>
        </p:nvSpPr>
        <p:spPr>
          <a:xfrm>
            <a:off x="822960" y="7827264"/>
            <a:ext cx="16642080" cy="1737360"/>
          </a:xfrm>
          <a:prstGeom prst="roundRect">
            <a:avLst>
              <a:gd name="adj" fmla="val 10526"/>
            </a:avLst>
          </a:prstGeom>
          <a:solidFill>
            <a:srgbClr val="FFFBEB"/>
          </a:solidFill>
          <a:ln w="12700">
            <a:solidFill>
              <a:srgbClr val="D97706"/>
            </a:solidFill>
            <a:prstDash val="solid"/>
          </a:ln>
        </p:spPr>
        <p:txBody>
          <a:bodyPr/>
          <a:lstStyle/>
          <a:p>
            <a:endParaRPr lang="pt-BR" sz="3600"/>
          </a:p>
        </p:txBody>
      </p:sp>
      <p:sp>
        <p:nvSpPr>
          <p:cNvPr id="41" name="Text 39"/>
          <p:cNvSpPr/>
          <p:nvPr/>
        </p:nvSpPr>
        <p:spPr>
          <a:xfrm>
            <a:off x="822960" y="7827264"/>
            <a:ext cx="16642080" cy="1737360"/>
          </a:xfrm>
          <a:prstGeom prst="rect">
            <a:avLst/>
          </a:prstGeom>
          <a:noFill/>
          <a:ln/>
        </p:spPr>
        <p:txBody>
          <a:bodyPr wrap="square" lIns="0" tIns="304800" rIns="0" bIns="0" rtlCol="0" anchor="ctr"/>
          <a:lstStyle/>
          <a:p>
            <a:r>
              <a:rPr lang="en-US" sz="2400" dirty="0">
                <a:solidFill>
                  <a:srgbClr val="D97706"/>
                </a:solidFill>
              </a:rPr>
              <a:t>⚠  </a:t>
            </a:r>
            <a:r>
              <a:rPr lang="en-US" sz="2000" b="1" dirty="0">
                <a:solidFill>
                  <a:srgbClr val="0D2137"/>
                </a:solidFill>
              </a:rPr>
              <a:t>MAP representa 44,5% do investimento total (R$ 6,43 Bi). </a:t>
            </a:r>
            <a:r>
              <a:rPr lang="en-US" sz="2000" dirty="0">
                <a:solidFill>
                  <a:srgbClr val="475569"/>
                </a:solidFill>
              </a:rPr>
              <a:t>O Subprograma de Microdrenagem (P3.2, R$ 5,20 Bi) deverá ser revisado após cadastro detalhado das redes existentes para estimar de forma mais precisa as reais necessidades de expansão.</a:t>
            </a:r>
            <a:endParaRPr lang="en-US" sz="2400" dirty="0"/>
          </a:p>
        </p:txBody>
      </p:sp>
      <p:sp>
        <p:nvSpPr>
          <p:cNvPr id="42" name="TextBox 11">
            <a:extLst>
              <a:ext uri="{FF2B5EF4-FFF2-40B4-BE49-F238E27FC236}">
                <a16:creationId xmlns:a16="http://schemas.microsoft.com/office/drawing/2014/main" id="{C42A03D4-C11E-F799-47C5-FCA23553BEB4}"/>
              </a:ext>
            </a:extLst>
          </p:cNvPr>
          <p:cNvSpPr txBox="1"/>
          <p:nvPr/>
        </p:nvSpPr>
        <p:spPr>
          <a:xfrm>
            <a:off x="533400" y="338435"/>
            <a:ext cx="8373611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600"/>
              </a:lnSpc>
            </a:pPr>
            <a:r>
              <a:rPr lang="pt-BR" sz="3200" b="1" noProof="0" dirty="0">
                <a:solidFill>
                  <a:srgbClr val="C00000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REVISÃO DO PLANO MUNICIPAL DE SANEAMENTO BÁSICO DE MARICÁ</a:t>
            </a:r>
          </a:p>
        </p:txBody>
      </p:sp>
      <p:pic>
        <p:nvPicPr>
          <p:cNvPr id="43" name="Google Shape;134;p16">
            <a:extLst>
              <a:ext uri="{FF2B5EF4-FFF2-40B4-BE49-F238E27FC236}">
                <a16:creationId xmlns:a16="http://schemas.microsoft.com/office/drawing/2014/main" id="{A93EA9BA-C020-417F-2731-38B802E3364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28273" t="18618" r="58753" b="48044"/>
          <a:stretch/>
        </p:blipFill>
        <p:spPr>
          <a:xfrm>
            <a:off x="16315102" y="228274"/>
            <a:ext cx="1621526" cy="1556150"/>
          </a:xfrm>
          <a:prstGeom prst="rect">
            <a:avLst/>
          </a:prstGeom>
          <a:noFill/>
          <a:ln>
            <a:noFill/>
          </a:ln>
          <a:effectLst>
            <a:glow rad="101600">
              <a:schemeClr val="bg1">
                <a:alpha val="60000"/>
              </a:schemeClr>
            </a:glow>
          </a:effec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381000" y="1197864"/>
            <a:ext cx="14630400" cy="8138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5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Principais Subprogramas por Eixo</a:t>
            </a:r>
            <a:endParaRPr lang="en-US" sz="5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Shape 2"/>
          <p:cNvSpPr/>
          <p:nvPr/>
        </p:nvSpPr>
        <p:spPr>
          <a:xfrm>
            <a:off x="0" y="2011680"/>
            <a:ext cx="18288000" cy="109728"/>
          </a:xfrm>
          <a:prstGeom prst="rect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  <p:txBody>
          <a:bodyPr/>
          <a:lstStyle/>
          <a:p>
            <a:endParaRPr lang="pt-BR" sz="3600"/>
          </a:p>
        </p:txBody>
      </p:sp>
      <p:sp>
        <p:nvSpPr>
          <p:cNvPr id="5" name="Shape 3"/>
          <p:cNvSpPr/>
          <p:nvPr/>
        </p:nvSpPr>
        <p:spPr>
          <a:xfrm>
            <a:off x="822960" y="2304288"/>
            <a:ext cx="1133856" cy="1005840"/>
          </a:xfrm>
          <a:prstGeom prst="roundRect">
            <a:avLst>
              <a:gd name="adj" fmla="val 14545"/>
            </a:avLst>
          </a:prstGeom>
          <a:solidFill>
            <a:srgbClr val="3B82F6"/>
          </a:solidFill>
          <a:ln w="12700">
            <a:solidFill>
              <a:srgbClr val="3B82F6"/>
            </a:solidFill>
            <a:prstDash val="solid"/>
          </a:ln>
        </p:spPr>
        <p:txBody>
          <a:bodyPr/>
          <a:lstStyle/>
          <a:p>
            <a:endParaRPr lang="pt-BR" sz="3600"/>
          </a:p>
        </p:txBody>
      </p:sp>
      <p:sp>
        <p:nvSpPr>
          <p:cNvPr id="6" name="Text 4"/>
          <p:cNvSpPr/>
          <p:nvPr/>
        </p:nvSpPr>
        <p:spPr>
          <a:xfrm>
            <a:off x="822960" y="2304288"/>
            <a:ext cx="1133856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b="1" dirty="0">
                <a:solidFill>
                  <a:srgbClr val="FFFFFF"/>
                </a:solidFill>
              </a:rPr>
              <a:t>SAA</a:t>
            </a: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2157984" y="2267712"/>
            <a:ext cx="7315200" cy="1133856"/>
          </a:xfrm>
          <a:prstGeom prst="roundRect">
            <a:avLst>
              <a:gd name="adj" fmla="val 11290"/>
            </a:avLst>
          </a:prstGeom>
          <a:solidFill>
            <a:srgbClr val="F8FAFC"/>
          </a:solidFill>
          <a:ln/>
          <a:effectLst>
            <a:outerShdw blurRad="50800" dist="127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pt-BR" sz="3600"/>
          </a:p>
        </p:txBody>
      </p:sp>
      <p:sp>
        <p:nvSpPr>
          <p:cNvPr id="8" name="Text 6"/>
          <p:cNvSpPr/>
          <p:nvPr/>
        </p:nvSpPr>
        <p:spPr>
          <a:xfrm>
            <a:off x="2340864" y="2322576"/>
            <a:ext cx="694944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b="1" dirty="0">
                <a:solidFill>
                  <a:srgbClr val="0D2137"/>
                </a:solidFill>
              </a:rPr>
              <a:t>P1.1 Disponibilidade Hídrica  </a:t>
            </a:r>
            <a:r>
              <a:rPr lang="en-US" sz="2200" b="1" dirty="0">
                <a:solidFill>
                  <a:srgbClr val="3B82F6"/>
                </a:solidFill>
              </a:rPr>
              <a:t>R$ 487,4 Mi</a:t>
            </a: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2340864" y="2871216"/>
            <a:ext cx="694944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700" i="1" dirty="0">
                <a:solidFill>
                  <a:srgbClr val="64748B"/>
                </a:solidFill>
              </a:rPr>
              <a:t>ETA Caceribu, adutoras, reservatórios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10113264" y="2267712"/>
            <a:ext cx="7315200" cy="1133856"/>
          </a:xfrm>
          <a:prstGeom prst="roundRect">
            <a:avLst>
              <a:gd name="adj" fmla="val 11290"/>
            </a:avLst>
          </a:prstGeom>
          <a:solidFill>
            <a:srgbClr val="F8FAFC"/>
          </a:solidFill>
          <a:ln/>
          <a:effectLst>
            <a:outerShdw blurRad="50800" dist="127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pt-BR" sz="3600"/>
          </a:p>
        </p:txBody>
      </p:sp>
      <p:sp>
        <p:nvSpPr>
          <p:cNvPr id="11" name="Text 9"/>
          <p:cNvSpPr/>
          <p:nvPr/>
        </p:nvSpPr>
        <p:spPr>
          <a:xfrm>
            <a:off x="10296144" y="2322576"/>
            <a:ext cx="694944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b="1" dirty="0">
                <a:solidFill>
                  <a:srgbClr val="0D2137"/>
                </a:solidFill>
              </a:rPr>
              <a:t>P1.4 Expansão da Rede  </a:t>
            </a:r>
            <a:r>
              <a:rPr lang="en-US" sz="2200" b="1" dirty="0">
                <a:solidFill>
                  <a:srgbClr val="3B82F6"/>
                </a:solidFill>
              </a:rPr>
              <a:t>R$ 295,3 Mi</a:t>
            </a: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10296144" y="2871216"/>
            <a:ext cx="694944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700" i="1" dirty="0">
                <a:solidFill>
                  <a:srgbClr val="64748B"/>
                </a:solidFill>
              </a:rPr>
              <a:t>Novos reservatórios + ampliação urbana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822960" y="3749040"/>
            <a:ext cx="1133856" cy="1005840"/>
          </a:xfrm>
          <a:prstGeom prst="roundRect">
            <a:avLst>
              <a:gd name="adj" fmla="val 14545"/>
            </a:avLst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  <p:txBody>
          <a:bodyPr/>
          <a:lstStyle/>
          <a:p>
            <a:endParaRPr lang="pt-BR" sz="3600"/>
          </a:p>
        </p:txBody>
      </p:sp>
      <p:sp>
        <p:nvSpPr>
          <p:cNvPr id="14" name="Text 12"/>
          <p:cNvSpPr/>
          <p:nvPr/>
        </p:nvSpPr>
        <p:spPr>
          <a:xfrm>
            <a:off x="822960" y="3749040"/>
            <a:ext cx="1133856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b="1" dirty="0">
                <a:solidFill>
                  <a:srgbClr val="FFFFFF"/>
                </a:solidFill>
              </a:rPr>
              <a:t>SES</a:t>
            </a: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2157984" y="3712464"/>
            <a:ext cx="7315200" cy="1133856"/>
          </a:xfrm>
          <a:prstGeom prst="roundRect">
            <a:avLst>
              <a:gd name="adj" fmla="val 11290"/>
            </a:avLst>
          </a:prstGeom>
          <a:solidFill>
            <a:srgbClr val="F8FAFC"/>
          </a:solidFill>
          <a:ln/>
          <a:effectLst>
            <a:outerShdw blurRad="50800" dist="127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pt-BR" sz="3600"/>
          </a:p>
        </p:txBody>
      </p:sp>
      <p:sp>
        <p:nvSpPr>
          <p:cNvPr id="16" name="Text 14"/>
          <p:cNvSpPr/>
          <p:nvPr/>
        </p:nvSpPr>
        <p:spPr>
          <a:xfrm>
            <a:off x="2340864" y="3767328"/>
            <a:ext cx="694944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b="1" dirty="0">
                <a:solidFill>
                  <a:srgbClr val="0D2137"/>
                </a:solidFill>
              </a:rPr>
              <a:t>P2.1 Sistemas Públicos de Esgoto  </a:t>
            </a:r>
            <a:r>
              <a:rPr lang="en-US" sz="2200" b="1" dirty="0">
                <a:solidFill>
                  <a:srgbClr val="10B981"/>
                </a:solidFill>
              </a:rPr>
              <a:t>R$ 2,62 Bi</a:t>
            </a: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2340864" y="4315968"/>
            <a:ext cx="694944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700" i="1" dirty="0">
                <a:solidFill>
                  <a:srgbClr val="64748B"/>
                </a:solidFill>
              </a:rPr>
              <a:t>14 ETEs, redes coletoras, Bacia Cordeirinho</a:t>
            </a:r>
            <a:endParaRPr lang="en-US" sz="1700" dirty="0"/>
          </a:p>
        </p:txBody>
      </p:sp>
      <p:sp>
        <p:nvSpPr>
          <p:cNvPr id="18" name="Shape 16"/>
          <p:cNvSpPr/>
          <p:nvPr/>
        </p:nvSpPr>
        <p:spPr>
          <a:xfrm>
            <a:off x="10113264" y="3712464"/>
            <a:ext cx="7315200" cy="1133856"/>
          </a:xfrm>
          <a:prstGeom prst="roundRect">
            <a:avLst>
              <a:gd name="adj" fmla="val 11290"/>
            </a:avLst>
          </a:prstGeom>
          <a:solidFill>
            <a:srgbClr val="F8FAFC"/>
          </a:solidFill>
          <a:ln/>
          <a:effectLst>
            <a:outerShdw blurRad="50800" dist="127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pt-BR" sz="3600"/>
          </a:p>
        </p:txBody>
      </p:sp>
      <p:sp>
        <p:nvSpPr>
          <p:cNvPr id="19" name="Text 17"/>
          <p:cNvSpPr/>
          <p:nvPr/>
        </p:nvSpPr>
        <p:spPr>
          <a:xfrm>
            <a:off x="10296144" y="3767328"/>
            <a:ext cx="694944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b="1" dirty="0">
                <a:solidFill>
                  <a:srgbClr val="0D2137"/>
                </a:solidFill>
              </a:rPr>
              <a:t>P2.6 Coletores Tempo Seco (CTS)  </a:t>
            </a:r>
            <a:r>
              <a:rPr lang="en-US" sz="2200" b="1" dirty="0">
                <a:solidFill>
                  <a:srgbClr val="10B981"/>
                </a:solidFill>
              </a:rPr>
              <a:t>R$ 198,2 Mi</a:t>
            </a: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10296144" y="4315968"/>
            <a:ext cx="694944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700" i="1" dirty="0">
                <a:solidFill>
                  <a:srgbClr val="64748B"/>
                </a:solidFill>
              </a:rPr>
              <a:t>Canais Ponta Negra e Bambuí</a:t>
            </a:r>
            <a:endParaRPr lang="en-US" sz="1700" dirty="0"/>
          </a:p>
        </p:txBody>
      </p:sp>
      <p:sp>
        <p:nvSpPr>
          <p:cNvPr id="21" name="Shape 19"/>
          <p:cNvSpPr/>
          <p:nvPr/>
        </p:nvSpPr>
        <p:spPr>
          <a:xfrm>
            <a:off x="822960" y="5193792"/>
            <a:ext cx="1133856" cy="1005840"/>
          </a:xfrm>
          <a:prstGeom prst="roundRect">
            <a:avLst>
              <a:gd name="adj" fmla="val 14545"/>
            </a:avLst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  <p:txBody>
          <a:bodyPr/>
          <a:lstStyle/>
          <a:p>
            <a:endParaRPr lang="pt-BR" sz="3600"/>
          </a:p>
        </p:txBody>
      </p:sp>
      <p:sp>
        <p:nvSpPr>
          <p:cNvPr id="22" name="Text 20"/>
          <p:cNvSpPr/>
          <p:nvPr/>
        </p:nvSpPr>
        <p:spPr>
          <a:xfrm>
            <a:off x="822960" y="5193792"/>
            <a:ext cx="1133856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b="1" dirty="0">
                <a:solidFill>
                  <a:srgbClr val="FFFFFF"/>
                </a:solidFill>
              </a:rPr>
              <a:t>MAP</a:t>
            </a:r>
            <a:endParaRPr lang="en-US" dirty="0"/>
          </a:p>
        </p:txBody>
      </p:sp>
      <p:sp>
        <p:nvSpPr>
          <p:cNvPr id="23" name="Shape 21"/>
          <p:cNvSpPr/>
          <p:nvPr/>
        </p:nvSpPr>
        <p:spPr>
          <a:xfrm>
            <a:off x="2157984" y="5157216"/>
            <a:ext cx="7315200" cy="1133856"/>
          </a:xfrm>
          <a:prstGeom prst="roundRect">
            <a:avLst>
              <a:gd name="adj" fmla="val 11290"/>
            </a:avLst>
          </a:prstGeom>
          <a:solidFill>
            <a:srgbClr val="F8FAFC"/>
          </a:solidFill>
          <a:ln/>
          <a:effectLst>
            <a:outerShdw blurRad="50800" dist="127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pt-BR" sz="3600"/>
          </a:p>
        </p:txBody>
      </p:sp>
      <p:sp>
        <p:nvSpPr>
          <p:cNvPr id="24" name="Text 22"/>
          <p:cNvSpPr/>
          <p:nvPr/>
        </p:nvSpPr>
        <p:spPr>
          <a:xfrm>
            <a:off x="2340864" y="5212080"/>
            <a:ext cx="694944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b="1" dirty="0">
                <a:solidFill>
                  <a:srgbClr val="0D2137"/>
                </a:solidFill>
              </a:rPr>
              <a:t>P3.2 Rede de Microdrenagem  </a:t>
            </a:r>
            <a:r>
              <a:rPr lang="en-US" sz="2200" b="1" dirty="0">
                <a:solidFill>
                  <a:srgbClr val="F59E0B"/>
                </a:solidFill>
              </a:rPr>
              <a:t>R$ 5,20 Bi</a:t>
            </a:r>
            <a:endParaRPr lang="en-US" dirty="0"/>
          </a:p>
        </p:txBody>
      </p:sp>
      <p:sp>
        <p:nvSpPr>
          <p:cNvPr id="25" name="Text 23"/>
          <p:cNvSpPr/>
          <p:nvPr/>
        </p:nvSpPr>
        <p:spPr>
          <a:xfrm>
            <a:off x="2340864" y="5760720"/>
            <a:ext cx="694944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700" i="1" dirty="0">
                <a:solidFill>
                  <a:srgbClr val="64748B"/>
                </a:solidFill>
              </a:rPr>
              <a:t>Bocas-de-lobo, galerias, soluções verdes</a:t>
            </a:r>
            <a:endParaRPr lang="en-US" sz="1700" dirty="0"/>
          </a:p>
        </p:txBody>
      </p:sp>
      <p:sp>
        <p:nvSpPr>
          <p:cNvPr id="26" name="Shape 24"/>
          <p:cNvSpPr/>
          <p:nvPr/>
        </p:nvSpPr>
        <p:spPr>
          <a:xfrm>
            <a:off x="10113264" y="5157216"/>
            <a:ext cx="7315200" cy="1133856"/>
          </a:xfrm>
          <a:prstGeom prst="roundRect">
            <a:avLst>
              <a:gd name="adj" fmla="val 11290"/>
            </a:avLst>
          </a:prstGeom>
          <a:solidFill>
            <a:srgbClr val="F8FAFC"/>
          </a:solidFill>
          <a:ln/>
          <a:effectLst>
            <a:outerShdw blurRad="50800" dist="127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pt-BR" sz="3600"/>
          </a:p>
        </p:txBody>
      </p:sp>
      <p:sp>
        <p:nvSpPr>
          <p:cNvPr id="27" name="Text 25"/>
          <p:cNvSpPr/>
          <p:nvPr/>
        </p:nvSpPr>
        <p:spPr>
          <a:xfrm>
            <a:off x="10296144" y="5212080"/>
            <a:ext cx="694944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b="1" dirty="0">
                <a:solidFill>
                  <a:srgbClr val="0D2137"/>
                </a:solidFill>
              </a:rPr>
              <a:t>P3.3 Macrodrenagem  </a:t>
            </a:r>
            <a:r>
              <a:rPr lang="en-US" sz="2200" b="1" dirty="0">
                <a:solidFill>
                  <a:srgbClr val="F59E0B"/>
                </a:solidFill>
              </a:rPr>
              <a:t>R$ 902,0 Mi</a:t>
            </a:r>
            <a:endParaRPr lang="en-US" dirty="0"/>
          </a:p>
        </p:txBody>
      </p:sp>
      <p:sp>
        <p:nvSpPr>
          <p:cNvPr id="28" name="Text 26"/>
          <p:cNvSpPr/>
          <p:nvPr/>
        </p:nvSpPr>
        <p:spPr>
          <a:xfrm>
            <a:off x="10296144" y="5760720"/>
            <a:ext cx="694944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700" i="1" dirty="0">
                <a:solidFill>
                  <a:srgbClr val="64748B"/>
                </a:solidFill>
              </a:rPr>
              <a:t>Parques Fluviais, reservatórios, dragagem</a:t>
            </a:r>
            <a:endParaRPr lang="en-US" sz="1700" dirty="0"/>
          </a:p>
        </p:txBody>
      </p:sp>
      <p:sp>
        <p:nvSpPr>
          <p:cNvPr id="29" name="Shape 27"/>
          <p:cNvSpPr/>
          <p:nvPr/>
        </p:nvSpPr>
        <p:spPr>
          <a:xfrm>
            <a:off x="822960" y="6638544"/>
            <a:ext cx="1133856" cy="1005840"/>
          </a:xfrm>
          <a:prstGeom prst="roundRect">
            <a:avLst>
              <a:gd name="adj" fmla="val 14545"/>
            </a:avLst>
          </a:prstGeom>
          <a:solidFill>
            <a:srgbClr val="EF4444"/>
          </a:solidFill>
          <a:ln w="12700">
            <a:solidFill>
              <a:srgbClr val="EF4444"/>
            </a:solidFill>
            <a:prstDash val="solid"/>
          </a:ln>
        </p:spPr>
        <p:txBody>
          <a:bodyPr/>
          <a:lstStyle/>
          <a:p>
            <a:endParaRPr lang="pt-BR" sz="3600"/>
          </a:p>
        </p:txBody>
      </p:sp>
      <p:sp>
        <p:nvSpPr>
          <p:cNvPr id="30" name="Text 28"/>
          <p:cNvSpPr/>
          <p:nvPr/>
        </p:nvSpPr>
        <p:spPr>
          <a:xfrm>
            <a:off x="822960" y="6638544"/>
            <a:ext cx="1133856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b="1" dirty="0">
                <a:solidFill>
                  <a:srgbClr val="FFFFFF"/>
                </a:solidFill>
              </a:rPr>
              <a:t>RSU</a:t>
            </a:r>
            <a:endParaRPr lang="en-US" dirty="0"/>
          </a:p>
        </p:txBody>
      </p:sp>
      <p:sp>
        <p:nvSpPr>
          <p:cNvPr id="31" name="Shape 29"/>
          <p:cNvSpPr/>
          <p:nvPr/>
        </p:nvSpPr>
        <p:spPr>
          <a:xfrm>
            <a:off x="2157984" y="6601968"/>
            <a:ext cx="7315200" cy="1133856"/>
          </a:xfrm>
          <a:prstGeom prst="roundRect">
            <a:avLst>
              <a:gd name="adj" fmla="val 11290"/>
            </a:avLst>
          </a:prstGeom>
          <a:solidFill>
            <a:srgbClr val="F8FAFC"/>
          </a:solidFill>
          <a:ln/>
          <a:effectLst>
            <a:outerShdw blurRad="50800" dist="127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pt-BR" sz="3600"/>
          </a:p>
        </p:txBody>
      </p:sp>
      <p:sp>
        <p:nvSpPr>
          <p:cNvPr id="32" name="Text 30"/>
          <p:cNvSpPr/>
          <p:nvPr/>
        </p:nvSpPr>
        <p:spPr>
          <a:xfrm>
            <a:off x="2340864" y="6656832"/>
            <a:ext cx="694944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b="1" dirty="0">
                <a:solidFill>
                  <a:srgbClr val="0D2137"/>
                </a:solidFill>
              </a:rPr>
              <a:t>P4.2 Valorização e Inclusão Social  </a:t>
            </a:r>
            <a:r>
              <a:rPr lang="en-US" sz="2200" b="1" dirty="0">
                <a:solidFill>
                  <a:srgbClr val="EF4444"/>
                </a:solidFill>
              </a:rPr>
              <a:t>R$ 42,2 Mi</a:t>
            </a:r>
            <a:endParaRPr lang="en-US" dirty="0"/>
          </a:p>
        </p:txBody>
      </p:sp>
      <p:sp>
        <p:nvSpPr>
          <p:cNvPr id="33" name="Text 31"/>
          <p:cNvSpPr/>
          <p:nvPr/>
        </p:nvSpPr>
        <p:spPr>
          <a:xfrm>
            <a:off x="2340864" y="7205472"/>
            <a:ext cx="694944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700" i="1" dirty="0">
                <a:solidFill>
                  <a:srgbClr val="64748B"/>
                </a:solidFill>
              </a:rPr>
              <a:t>Coleta seletiva, PEVs, cooperativas</a:t>
            </a:r>
            <a:endParaRPr lang="en-US" sz="1700" dirty="0"/>
          </a:p>
        </p:txBody>
      </p:sp>
      <p:sp>
        <p:nvSpPr>
          <p:cNvPr id="34" name="Shape 32"/>
          <p:cNvSpPr/>
          <p:nvPr/>
        </p:nvSpPr>
        <p:spPr>
          <a:xfrm>
            <a:off x="822960" y="8083296"/>
            <a:ext cx="1133856" cy="1005840"/>
          </a:xfrm>
          <a:prstGeom prst="roundRect">
            <a:avLst>
              <a:gd name="adj" fmla="val 14545"/>
            </a:avLst>
          </a:prstGeom>
          <a:solidFill>
            <a:srgbClr val="8B5CF6"/>
          </a:solidFill>
          <a:ln w="12700">
            <a:solidFill>
              <a:srgbClr val="8B5CF6"/>
            </a:solidFill>
            <a:prstDash val="solid"/>
          </a:ln>
        </p:spPr>
        <p:txBody>
          <a:bodyPr/>
          <a:lstStyle/>
          <a:p>
            <a:endParaRPr lang="pt-BR" sz="3600"/>
          </a:p>
        </p:txBody>
      </p:sp>
      <p:sp>
        <p:nvSpPr>
          <p:cNvPr id="35" name="Text 33"/>
          <p:cNvSpPr/>
          <p:nvPr/>
        </p:nvSpPr>
        <p:spPr>
          <a:xfrm>
            <a:off x="822960" y="8083296"/>
            <a:ext cx="1133856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b="1" dirty="0">
                <a:solidFill>
                  <a:srgbClr val="FFFFFF"/>
                </a:solidFill>
              </a:rPr>
              <a:t>PUP</a:t>
            </a:r>
            <a:endParaRPr lang="en-US" dirty="0"/>
          </a:p>
        </p:txBody>
      </p:sp>
      <p:sp>
        <p:nvSpPr>
          <p:cNvPr id="36" name="Shape 34"/>
          <p:cNvSpPr/>
          <p:nvPr/>
        </p:nvSpPr>
        <p:spPr>
          <a:xfrm>
            <a:off x="2157984" y="8046720"/>
            <a:ext cx="7315200" cy="1133856"/>
          </a:xfrm>
          <a:prstGeom prst="roundRect">
            <a:avLst>
              <a:gd name="adj" fmla="val 11290"/>
            </a:avLst>
          </a:prstGeom>
          <a:solidFill>
            <a:srgbClr val="F8FAFC"/>
          </a:solidFill>
          <a:ln/>
          <a:effectLst>
            <a:outerShdw blurRad="50800" dist="127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pt-BR" sz="3600"/>
          </a:p>
        </p:txBody>
      </p:sp>
      <p:sp>
        <p:nvSpPr>
          <p:cNvPr id="37" name="Text 35"/>
          <p:cNvSpPr/>
          <p:nvPr/>
        </p:nvSpPr>
        <p:spPr>
          <a:xfrm>
            <a:off x="2340864" y="8101584"/>
            <a:ext cx="694944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b="1" dirty="0">
                <a:solidFill>
                  <a:srgbClr val="0D2137"/>
                </a:solidFill>
              </a:rPr>
              <a:t>P5.3 Infraestrutura e Governança  </a:t>
            </a:r>
            <a:r>
              <a:rPr lang="en-US" sz="2200" b="1" dirty="0">
                <a:solidFill>
                  <a:srgbClr val="8B5CF6"/>
                </a:solidFill>
              </a:rPr>
              <a:t>R$ 3,76 Bi</a:t>
            </a:r>
            <a:endParaRPr lang="en-US" dirty="0"/>
          </a:p>
        </p:txBody>
      </p:sp>
      <p:sp>
        <p:nvSpPr>
          <p:cNvPr id="38" name="Text 36"/>
          <p:cNvSpPr/>
          <p:nvPr/>
        </p:nvSpPr>
        <p:spPr>
          <a:xfrm>
            <a:off x="2340864" y="8650224"/>
            <a:ext cx="694944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700" i="1" dirty="0">
                <a:solidFill>
                  <a:srgbClr val="64748B"/>
                </a:solidFill>
              </a:rPr>
              <a:t>Licenciamento Terminal Portuário, Resort Maraey, TransMaricá</a:t>
            </a:r>
            <a:endParaRPr lang="en-US" sz="1700" dirty="0"/>
          </a:p>
        </p:txBody>
      </p:sp>
      <p:sp>
        <p:nvSpPr>
          <p:cNvPr id="39" name="Shape 37"/>
          <p:cNvSpPr/>
          <p:nvPr/>
        </p:nvSpPr>
        <p:spPr>
          <a:xfrm>
            <a:off x="10113264" y="8046720"/>
            <a:ext cx="7315200" cy="1133856"/>
          </a:xfrm>
          <a:prstGeom prst="roundRect">
            <a:avLst>
              <a:gd name="adj" fmla="val 11290"/>
            </a:avLst>
          </a:prstGeom>
          <a:solidFill>
            <a:srgbClr val="F8FAFC"/>
          </a:solidFill>
          <a:ln/>
          <a:effectLst>
            <a:outerShdw blurRad="50800" dist="127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pt-BR" sz="3600"/>
          </a:p>
        </p:txBody>
      </p:sp>
      <p:sp>
        <p:nvSpPr>
          <p:cNvPr id="40" name="Text 38"/>
          <p:cNvSpPr/>
          <p:nvPr/>
        </p:nvSpPr>
        <p:spPr>
          <a:xfrm>
            <a:off x="10296144" y="8101584"/>
            <a:ext cx="694944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b="1" dirty="0">
                <a:solidFill>
                  <a:srgbClr val="0D2137"/>
                </a:solidFill>
              </a:rPr>
              <a:t>P5.2 Socioambiental  </a:t>
            </a:r>
            <a:r>
              <a:rPr lang="en-US" sz="2200" b="1" dirty="0">
                <a:solidFill>
                  <a:srgbClr val="8B5CF6"/>
                </a:solidFill>
              </a:rPr>
              <a:t>R$ 263,2 Mi</a:t>
            </a:r>
            <a:endParaRPr lang="en-US" dirty="0"/>
          </a:p>
        </p:txBody>
      </p:sp>
      <p:sp>
        <p:nvSpPr>
          <p:cNvPr id="41" name="Text 39"/>
          <p:cNvSpPr/>
          <p:nvPr/>
        </p:nvSpPr>
        <p:spPr>
          <a:xfrm>
            <a:off x="10296144" y="8650224"/>
            <a:ext cx="694944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700" i="1" dirty="0">
                <a:solidFill>
                  <a:srgbClr val="64748B"/>
                </a:solidFill>
              </a:rPr>
              <a:t>Parques Fluviais em APPs e Parques Lineares</a:t>
            </a:r>
            <a:endParaRPr lang="en-US" sz="1700" dirty="0"/>
          </a:p>
        </p:txBody>
      </p:sp>
      <p:sp>
        <p:nvSpPr>
          <p:cNvPr id="42" name="TextBox 11">
            <a:extLst>
              <a:ext uri="{FF2B5EF4-FFF2-40B4-BE49-F238E27FC236}">
                <a16:creationId xmlns:a16="http://schemas.microsoft.com/office/drawing/2014/main" id="{77A3E0D6-6DEC-04FB-0952-251E34C3108A}"/>
              </a:ext>
            </a:extLst>
          </p:cNvPr>
          <p:cNvSpPr txBox="1"/>
          <p:nvPr/>
        </p:nvSpPr>
        <p:spPr>
          <a:xfrm>
            <a:off x="533400" y="338435"/>
            <a:ext cx="8373611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600"/>
              </a:lnSpc>
            </a:pPr>
            <a:r>
              <a:rPr lang="pt-BR" sz="3200" b="1" noProof="0" dirty="0">
                <a:solidFill>
                  <a:srgbClr val="C00000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REVISÃO DO PLANO MUNICIPAL DE SANEAMENTO BÁSICO DE MARICÁ</a:t>
            </a:r>
          </a:p>
        </p:txBody>
      </p:sp>
      <p:pic>
        <p:nvPicPr>
          <p:cNvPr id="43" name="Google Shape;134;p16">
            <a:extLst>
              <a:ext uri="{FF2B5EF4-FFF2-40B4-BE49-F238E27FC236}">
                <a16:creationId xmlns:a16="http://schemas.microsoft.com/office/drawing/2014/main" id="{8CA18D2E-6ACB-7AF1-2CB0-D03C683937A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28273" t="18618" r="58753" b="48044"/>
          <a:stretch/>
        </p:blipFill>
        <p:spPr>
          <a:xfrm>
            <a:off x="16315102" y="228274"/>
            <a:ext cx="1621526" cy="1556150"/>
          </a:xfrm>
          <a:prstGeom prst="rect">
            <a:avLst/>
          </a:prstGeom>
          <a:noFill/>
          <a:ln>
            <a:noFill/>
          </a:ln>
          <a:effectLst>
            <a:glow rad="101600">
              <a:schemeClr val="bg1">
                <a:alpha val="60000"/>
              </a:schemeClr>
            </a:glow>
          </a:effec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381000" y="1290828"/>
            <a:ext cx="15544800" cy="7208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4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Programa de Ações Transversais – PAT</a:t>
            </a:r>
            <a:endParaRPr lang="en-US" sz="4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Shape 2"/>
          <p:cNvSpPr/>
          <p:nvPr/>
        </p:nvSpPr>
        <p:spPr>
          <a:xfrm>
            <a:off x="0" y="2011680"/>
            <a:ext cx="18288000" cy="109728"/>
          </a:xfrm>
          <a:prstGeom prst="rect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  <p:txBody>
          <a:bodyPr/>
          <a:lstStyle/>
          <a:p>
            <a:endParaRPr lang="pt-BR" sz="3600"/>
          </a:p>
        </p:txBody>
      </p:sp>
      <p:sp>
        <p:nvSpPr>
          <p:cNvPr id="5" name="Shape 3"/>
          <p:cNvSpPr/>
          <p:nvPr/>
        </p:nvSpPr>
        <p:spPr>
          <a:xfrm>
            <a:off x="822960" y="2286000"/>
            <a:ext cx="4572000" cy="1828800"/>
          </a:xfrm>
          <a:prstGeom prst="roundRect">
            <a:avLst>
              <a:gd name="adj" fmla="val 10000"/>
            </a:avLst>
          </a:prstGeom>
          <a:solidFill>
            <a:srgbClr val="0D2137"/>
          </a:solidFill>
          <a:ln w="12700">
            <a:solidFill>
              <a:srgbClr val="0D2137"/>
            </a:solidFill>
            <a:prstDash val="solid"/>
          </a:ln>
        </p:spPr>
        <p:txBody>
          <a:bodyPr/>
          <a:lstStyle/>
          <a:p>
            <a:endParaRPr lang="pt-BR" sz="3600"/>
          </a:p>
        </p:txBody>
      </p:sp>
      <p:sp>
        <p:nvSpPr>
          <p:cNvPr id="6" name="Text 4"/>
          <p:cNvSpPr/>
          <p:nvPr/>
        </p:nvSpPr>
        <p:spPr>
          <a:xfrm>
            <a:off x="822960" y="2286000"/>
            <a:ext cx="457200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4400" b="1" dirty="0">
                <a:solidFill>
                  <a:srgbClr val="14B8A6"/>
                </a:solidFill>
              </a:rPr>
              <a:t>R$ 6,09 Bi
</a:t>
            </a:r>
            <a:endParaRPr lang="en-US" sz="4400" dirty="0"/>
          </a:p>
          <a:p>
            <a:pPr algn="ctr"/>
            <a:r>
              <a:rPr lang="en-US" sz="2200" dirty="0">
                <a:solidFill>
                  <a:srgbClr val="94A3B8"/>
                </a:solidFill>
              </a:rPr>
              <a:t>42% do PMSB</a:t>
            </a:r>
            <a:endParaRPr lang="en-US" sz="4400" dirty="0"/>
          </a:p>
        </p:txBody>
      </p:sp>
      <p:sp>
        <p:nvSpPr>
          <p:cNvPr id="7" name="Shape 5"/>
          <p:cNvSpPr/>
          <p:nvPr/>
        </p:nvSpPr>
        <p:spPr>
          <a:xfrm>
            <a:off x="5760720" y="2286000"/>
            <a:ext cx="3657600" cy="1828800"/>
          </a:xfrm>
          <a:prstGeom prst="roundRect">
            <a:avLst>
              <a:gd name="adj" fmla="val 10000"/>
            </a:avLst>
          </a:prstGeom>
          <a:solidFill>
            <a:srgbClr val="F8FAFC"/>
          </a:solidFill>
          <a:ln/>
          <a:effectLst>
            <a:outerShdw blurRad="762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pt-BR" sz="3600"/>
          </a:p>
        </p:txBody>
      </p:sp>
      <p:sp>
        <p:nvSpPr>
          <p:cNvPr id="8" name="Text 6"/>
          <p:cNvSpPr/>
          <p:nvPr/>
        </p:nvSpPr>
        <p:spPr>
          <a:xfrm>
            <a:off x="5760720" y="2377440"/>
            <a:ext cx="36576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4000" b="1" dirty="0">
                <a:solidFill>
                  <a:srgbClr val="1D6FA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47,6%</a:t>
            </a:r>
            <a:endParaRPr lang="en-US" sz="4000" dirty="0"/>
          </a:p>
        </p:txBody>
      </p:sp>
      <p:sp>
        <p:nvSpPr>
          <p:cNvPr id="9" name="Text 7"/>
          <p:cNvSpPr/>
          <p:nvPr/>
        </p:nvSpPr>
        <p:spPr>
          <a:xfrm>
            <a:off x="5760720" y="2999232"/>
            <a:ext cx="365760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2200" b="1" dirty="0">
                <a:solidFill>
                  <a:srgbClr val="0D2137"/>
                </a:solidFill>
              </a:rPr>
              <a:t>R$ 2,90 Bi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5760720" y="3474720"/>
            <a:ext cx="3657600" cy="5852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700" dirty="0">
                <a:solidFill>
                  <a:srgbClr val="94A3B8"/>
                </a:solidFill>
              </a:rPr>
              <a:t>Curto</a:t>
            </a:r>
            <a:endParaRPr lang="en-US" sz="1700" dirty="0"/>
          </a:p>
          <a:p>
            <a:pPr algn="ctr"/>
            <a:r>
              <a:rPr lang="en-US" sz="1700" dirty="0">
                <a:solidFill>
                  <a:srgbClr val="94A3B8"/>
                </a:solidFill>
              </a:rPr>
              <a:t>(até 2032)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9784080" y="2286000"/>
            <a:ext cx="3657600" cy="1828800"/>
          </a:xfrm>
          <a:prstGeom prst="roundRect">
            <a:avLst>
              <a:gd name="adj" fmla="val 10000"/>
            </a:avLst>
          </a:prstGeom>
          <a:solidFill>
            <a:srgbClr val="F8FAFC"/>
          </a:solidFill>
          <a:ln/>
          <a:effectLst>
            <a:outerShdw blurRad="762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pt-BR" sz="3600"/>
          </a:p>
        </p:txBody>
      </p:sp>
      <p:sp>
        <p:nvSpPr>
          <p:cNvPr id="12" name="Text 10"/>
          <p:cNvSpPr/>
          <p:nvPr/>
        </p:nvSpPr>
        <p:spPr>
          <a:xfrm>
            <a:off x="9784080" y="2377440"/>
            <a:ext cx="36576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4000" b="1" dirty="0">
                <a:solidFill>
                  <a:srgbClr val="0D948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30,0%</a:t>
            </a:r>
            <a:endParaRPr lang="en-US" sz="4000" dirty="0"/>
          </a:p>
        </p:txBody>
      </p:sp>
      <p:sp>
        <p:nvSpPr>
          <p:cNvPr id="13" name="Text 11"/>
          <p:cNvSpPr/>
          <p:nvPr/>
        </p:nvSpPr>
        <p:spPr>
          <a:xfrm>
            <a:off x="9784080" y="2999232"/>
            <a:ext cx="365760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2200" b="1" dirty="0">
                <a:solidFill>
                  <a:srgbClr val="0D2137"/>
                </a:solidFill>
              </a:rPr>
              <a:t>R$ 1,82 Bi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9784080" y="3474720"/>
            <a:ext cx="3657600" cy="5852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700" dirty="0">
                <a:solidFill>
                  <a:srgbClr val="94A3B8"/>
                </a:solidFill>
              </a:rPr>
              <a:t>Médio</a:t>
            </a:r>
            <a:endParaRPr lang="en-US" sz="1700" dirty="0"/>
          </a:p>
          <a:p>
            <a:pPr algn="ctr"/>
            <a:r>
              <a:rPr lang="en-US" sz="1700" dirty="0">
                <a:solidFill>
                  <a:srgbClr val="94A3B8"/>
                </a:solidFill>
              </a:rPr>
              <a:t>(até 2037)</a:t>
            </a:r>
            <a:endParaRPr lang="en-US" sz="1700" dirty="0"/>
          </a:p>
        </p:txBody>
      </p:sp>
      <p:sp>
        <p:nvSpPr>
          <p:cNvPr id="15" name="Shape 13"/>
          <p:cNvSpPr/>
          <p:nvPr/>
        </p:nvSpPr>
        <p:spPr>
          <a:xfrm>
            <a:off x="13807440" y="2286000"/>
            <a:ext cx="3657600" cy="1828800"/>
          </a:xfrm>
          <a:prstGeom prst="roundRect">
            <a:avLst>
              <a:gd name="adj" fmla="val 10000"/>
            </a:avLst>
          </a:prstGeom>
          <a:solidFill>
            <a:srgbClr val="F8FAFC"/>
          </a:solidFill>
          <a:ln/>
          <a:effectLst>
            <a:outerShdw blurRad="762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pt-BR" sz="3600"/>
          </a:p>
        </p:txBody>
      </p:sp>
      <p:sp>
        <p:nvSpPr>
          <p:cNvPr id="16" name="Text 14"/>
          <p:cNvSpPr/>
          <p:nvPr/>
        </p:nvSpPr>
        <p:spPr>
          <a:xfrm>
            <a:off x="13807440" y="2377440"/>
            <a:ext cx="36576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4000" b="1" dirty="0">
                <a:solidFill>
                  <a:srgbClr val="7C3AE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22,4%</a:t>
            </a:r>
            <a:endParaRPr lang="en-US" sz="4000" dirty="0"/>
          </a:p>
        </p:txBody>
      </p:sp>
      <p:sp>
        <p:nvSpPr>
          <p:cNvPr id="17" name="Text 15"/>
          <p:cNvSpPr/>
          <p:nvPr/>
        </p:nvSpPr>
        <p:spPr>
          <a:xfrm>
            <a:off x="13807440" y="2999232"/>
            <a:ext cx="365760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2200" b="1" dirty="0">
                <a:solidFill>
                  <a:srgbClr val="0D2137"/>
                </a:solidFill>
              </a:rPr>
              <a:t>R$ 1,37 Bi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13807440" y="3474720"/>
            <a:ext cx="3657600" cy="5852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700" dirty="0">
                <a:solidFill>
                  <a:srgbClr val="94A3B8"/>
                </a:solidFill>
              </a:rPr>
              <a:t>Longo</a:t>
            </a:r>
            <a:endParaRPr lang="en-US" sz="1700" dirty="0"/>
          </a:p>
          <a:p>
            <a:pPr algn="ctr"/>
            <a:r>
              <a:rPr lang="en-US" sz="1700" dirty="0">
                <a:solidFill>
                  <a:srgbClr val="94A3B8"/>
                </a:solidFill>
              </a:rPr>
              <a:t>(até 2047)</a:t>
            </a:r>
            <a:endParaRPr lang="en-US" sz="1700" dirty="0"/>
          </a:p>
        </p:txBody>
      </p:sp>
      <p:sp>
        <p:nvSpPr>
          <p:cNvPr id="19" name="Text 17"/>
          <p:cNvSpPr/>
          <p:nvPr/>
        </p:nvSpPr>
        <p:spPr>
          <a:xfrm>
            <a:off x="822960" y="4352544"/>
            <a:ext cx="1664208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200" b="1" dirty="0">
                <a:solidFill>
                  <a:srgbClr val="0D2137"/>
                </a:solidFill>
              </a:rPr>
              <a:t>Custo por Subprograma Transversal (R$ Milhões)</a:t>
            </a:r>
            <a:endParaRPr lang="en-US" sz="2200" dirty="0"/>
          </a:p>
        </p:txBody>
      </p:sp>
      <p:graphicFrame>
        <p:nvGraphicFramePr>
          <p:cNvPr id="20" name="Chart 0"/>
          <p:cNvGraphicFramePr/>
          <p:nvPr/>
        </p:nvGraphicFramePr>
        <p:xfrm>
          <a:off x="822960" y="4901184"/>
          <a:ext cx="16642080" cy="49377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1" name="TextBox 11">
            <a:extLst>
              <a:ext uri="{FF2B5EF4-FFF2-40B4-BE49-F238E27FC236}">
                <a16:creationId xmlns:a16="http://schemas.microsoft.com/office/drawing/2014/main" id="{D1F81252-C41F-C21D-F296-E6E9AB01E183}"/>
              </a:ext>
            </a:extLst>
          </p:cNvPr>
          <p:cNvSpPr txBox="1"/>
          <p:nvPr/>
        </p:nvSpPr>
        <p:spPr>
          <a:xfrm>
            <a:off x="533400" y="338435"/>
            <a:ext cx="8373611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600"/>
              </a:lnSpc>
            </a:pPr>
            <a:r>
              <a:rPr lang="pt-BR" sz="3200" b="1" noProof="0" dirty="0">
                <a:solidFill>
                  <a:srgbClr val="C00000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REVISÃO DO PLANO MUNICIPAL DE SANEAMENTO BÁSICO DE MARICÁ</a:t>
            </a:r>
          </a:p>
        </p:txBody>
      </p:sp>
      <p:pic>
        <p:nvPicPr>
          <p:cNvPr id="22" name="Google Shape;134;p16">
            <a:extLst>
              <a:ext uri="{FF2B5EF4-FFF2-40B4-BE49-F238E27FC236}">
                <a16:creationId xmlns:a16="http://schemas.microsoft.com/office/drawing/2014/main" id="{1D9C697C-63CA-F9AB-732E-217195F6236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28273" t="18618" r="58753" b="48044"/>
          <a:stretch/>
        </p:blipFill>
        <p:spPr>
          <a:xfrm>
            <a:off x="16315102" y="228274"/>
            <a:ext cx="1621526" cy="1556150"/>
          </a:xfrm>
          <a:prstGeom prst="rect">
            <a:avLst/>
          </a:prstGeom>
          <a:noFill/>
          <a:ln>
            <a:noFill/>
          </a:ln>
          <a:effectLst>
            <a:glow rad="101600">
              <a:schemeClr val="bg1">
                <a:alpha val="60000"/>
              </a:schemeClr>
            </a:glow>
          </a:effec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3716000" y="5486400"/>
            <a:ext cx="9144000" cy="9144000"/>
          </a:xfrm>
          <a:prstGeom prst="ellipse">
            <a:avLst/>
          </a:prstGeom>
          <a:solidFill>
            <a:srgbClr val="0D9488">
              <a:alpha val="12000"/>
            </a:srgbClr>
          </a:solidFill>
          <a:ln w="12700">
            <a:solidFill>
              <a:srgbClr val="0D9488">
                <a:alpha val="12000"/>
              </a:srgbClr>
            </a:solidFill>
            <a:prstDash val="solid"/>
          </a:ln>
        </p:spPr>
        <p:txBody>
          <a:bodyPr/>
          <a:lstStyle/>
          <a:p>
            <a:endParaRPr lang="pt-BR" sz="3600" dirty="0"/>
          </a:p>
        </p:txBody>
      </p:sp>
      <p:sp>
        <p:nvSpPr>
          <p:cNvPr id="3" name="Shape 1"/>
          <p:cNvSpPr/>
          <p:nvPr/>
        </p:nvSpPr>
        <p:spPr>
          <a:xfrm>
            <a:off x="1005840" y="512064"/>
            <a:ext cx="4389120" cy="658368"/>
          </a:xfrm>
          <a:prstGeom prst="roundRect">
            <a:avLst>
              <a:gd name="adj" fmla="val 16667"/>
            </a:avLst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  <p:txBody>
          <a:bodyPr/>
          <a:lstStyle/>
          <a:p>
            <a:endParaRPr lang="pt-BR" sz="3600"/>
          </a:p>
        </p:txBody>
      </p:sp>
      <p:sp>
        <p:nvSpPr>
          <p:cNvPr id="4" name="Text 2"/>
          <p:cNvSpPr/>
          <p:nvPr/>
        </p:nvSpPr>
        <p:spPr>
          <a:xfrm>
            <a:off x="1005840" y="512064"/>
            <a:ext cx="43891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600" b="1" dirty="0">
                <a:solidFill>
                  <a:srgbClr val="FFFFFF"/>
                </a:solidFill>
              </a:rPr>
              <a:t>SÍNTESE E PRÓXIMOS PASSOS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1005840" y="1316736"/>
            <a:ext cx="13716000" cy="1316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6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Considerações Finais</a:t>
            </a:r>
            <a:endParaRPr lang="en-US" sz="6000" dirty="0"/>
          </a:p>
        </p:txBody>
      </p:sp>
      <p:sp>
        <p:nvSpPr>
          <p:cNvPr id="6" name="Shape 4"/>
          <p:cNvSpPr/>
          <p:nvPr/>
        </p:nvSpPr>
        <p:spPr>
          <a:xfrm>
            <a:off x="1005840" y="2926080"/>
            <a:ext cx="7589520" cy="2926080"/>
          </a:xfrm>
          <a:prstGeom prst="roundRect">
            <a:avLst>
              <a:gd name="adj" fmla="val 6250"/>
            </a:avLst>
          </a:prstGeom>
          <a:solidFill>
            <a:srgbClr val="FFFFFF">
              <a:alpha val="8000"/>
            </a:srgbClr>
          </a:solidFill>
          <a:ln/>
          <a:effectLst>
            <a:outerShdw blurRad="1016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pt-BR" sz="4400"/>
          </a:p>
        </p:txBody>
      </p:sp>
      <p:sp>
        <p:nvSpPr>
          <p:cNvPr id="7" name="Shape 5"/>
          <p:cNvSpPr/>
          <p:nvPr/>
        </p:nvSpPr>
        <p:spPr>
          <a:xfrm>
            <a:off x="1225296" y="3182112"/>
            <a:ext cx="804672" cy="804672"/>
          </a:xfrm>
          <a:prstGeom prst="ellipse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  <p:txBody>
          <a:bodyPr/>
          <a:lstStyle/>
          <a:p>
            <a:endParaRPr lang="pt-BR" sz="3600"/>
          </a:p>
        </p:txBody>
      </p:sp>
      <p:sp>
        <p:nvSpPr>
          <p:cNvPr id="8" name="Text 6"/>
          <p:cNvSpPr/>
          <p:nvPr/>
        </p:nvSpPr>
        <p:spPr>
          <a:xfrm>
            <a:off x="1225296" y="3182112"/>
            <a:ext cx="804672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000" b="1" dirty="0">
                <a:solidFill>
                  <a:srgbClr val="FFFFFF"/>
                </a:solidFill>
              </a:rPr>
              <a:t>01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2176272" y="3182112"/>
            <a:ext cx="6217920" cy="6949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Urgência no Curto Prazo</a:t>
            </a:r>
            <a:endParaRPr lang="en-US" sz="3600" dirty="0"/>
          </a:p>
        </p:txBody>
      </p:sp>
      <p:sp>
        <p:nvSpPr>
          <p:cNvPr id="10" name="Text 8"/>
          <p:cNvSpPr/>
          <p:nvPr/>
        </p:nvSpPr>
        <p:spPr>
          <a:xfrm>
            <a:off x="1225296" y="3931920"/>
            <a:ext cx="713232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9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50,5% do investimento (R$ 7,31 Bi) concentrado até 2032, priorizando esgotamento sanitário, drenagem e abastecimento.</a:t>
            </a:r>
            <a:endParaRPr lang="en-US" sz="1900" dirty="0"/>
          </a:p>
        </p:txBody>
      </p:sp>
      <p:sp>
        <p:nvSpPr>
          <p:cNvPr id="11" name="Shape 9"/>
          <p:cNvSpPr/>
          <p:nvPr/>
        </p:nvSpPr>
        <p:spPr>
          <a:xfrm>
            <a:off x="9326880" y="2926080"/>
            <a:ext cx="7589520" cy="2926080"/>
          </a:xfrm>
          <a:prstGeom prst="roundRect">
            <a:avLst>
              <a:gd name="adj" fmla="val 6250"/>
            </a:avLst>
          </a:prstGeom>
          <a:solidFill>
            <a:srgbClr val="FFFFFF">
              <a:alpha val="8000"/>
            </a:srgbClr>
          </a:solidFill>
          <a:ln/>
          <a:effectLst>
            <a:outerShdw blurRad="1016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pt-BR" sz="4000"/>
          </a:p>
        </p:txBody>
      </p:sp>
      <p:sp>
        <p:nvSpPr>
          <p:cNvPr id="12" name="Shape 10"/>
          <p:cNvSpPr/>
          <p:nvPr/>
        </p:nvSpPr>
        <p:spPr>
          <a:xfrm>
            <a:off x="9546336" y="3182112"/>
            <a:ext cx="804672" cy="804672"/>
          </a:xfrm>
          <a:prstGeom prst="ellipse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  <p:txBody>
          <a:bodyPr/>
          <a:lstStyle/>
          <a:p>
            <a:endParaRPr lang="pt-BR" sz="3600"/>
          </a:p>
        </p:txBody>
      </p:sp>
      <p:sp>
        <p:nvSpPr>
          <p:cNvPr id="13" name="Text 11"/>
          <p:cNvSpPr/>
          <p:nvPr/>
        </p:nvSpPr>
        <p:spPr>
          <a:xfrm>
            <a:off x="9546336" y="3182112"/>
            <a:ext cx="804672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000" b="1" dirty="0">
                <a:solidFill>
                  <a:srgbClr val="FFFFFF"/>
                </a:solidFill>
              </a:rPr>
              <a:t>02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10497312" y="3182112"/>
            <a:ext cx="6217920" cy="6949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Revisão do Custo MAP</a:t>
            </a:r>
            <a:endParaRPr lang="en-US" sz="3600" dirty="0"/>
          </a:p>
        </p:txBody>
      </p:sp>
      <p:sp>
        <p:nvSpPr>
          <p:cNvPr id="15" name="Text 13"/>
          <p:cNvSpPr/>
          <p:nvPr/>
        </p:nvSpPr>
        <p:spPr>
          <a:xfrm>
            <a:off x="9546336" y="3931920"/>
            <a:ext cx="713232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9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O custo de microdrenagem (P3.2, R$ 5,20 Bi) deverá ser revisado substancialmente após cadastro técnico das redes existentes.</a:t>
            </a:r>
            <a:endParaRPr lang="en-US" sz="1900" dirty="0"/>
          </a:p>
        </p:txBody>
      </p:sp>
      <p:sp>
        <p:nvSpPr>
          <p:cNvPr id="16" name="Shape 14"/>
          <p:cNvSpPr/>
          <p:nvPr/>
        </p:nvSpPr>
        <p:spPr>
          <a:xfrm>
            <a:off x="1005840" y="6217920"/>
            <a:ext cx="7589520" cy="2926080"/>
          </a:xfrm>
          <a:prstGeom prst="roundRect">
            <a:avLst>
              <a:gd name="adj" fmla="val 6250"/>
            </a:avLst>
          </a:prstGeom>
          <a:solidFill>
            <a:srgbClr val="FFFFFF">
              <a:alpha val="8000"/>
            </a:srgbClr>
          </a:solidFill>
          <a:ln/>
          <a:effectLst>
            <a:outerShdw blurRad="1016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pt-BR" sz="3600"/>
          </a:p>
        </p:txBody>
      </p:sp>
      <p:sp>
        <p:nvSpPr>
          <p:cNvPr id="17" name="Shape 15"/>
          <p:cNvSpPr/>
          <p:nvPr/>
        </p:nvSpPr>
        <p:spPr>
          <a:xfrm>
            <a:off x="1225296" y="6473952"/>
            <a:ext cx="804672" cy="804672"/>
          </a:xfrm>
          <a:prstGeom prst="ellipse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  <p:txBody>
          <a:bodyPr/>
          <a:lstStyle/>
          <a:p>
            <a:endParaRPr lang="pt-BR" sz="3600"/>
          </a:p>
        </p:txBody>
      </p:sp>
      <p:sp>
        <p:nvSpPr>
          <p:cNvPr id="18" name="Text 16"/>
          <p:cNvSpPr/>
          <p:nvPr/>
        </p:nvSpPr>
        <p:spPr>
          <a:xfrm>
            <a:off x="1225296" y="6473952"/>
            <a:ext cx="804672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000" b="1" dirty="0">
                <a:solidFill>
                  <a:srgbClr val="FFFFFF"/>
                </a:solidFill>
              </a:rPr>
              <a:t>03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2176272" y="6473952"/>
            <a:ext cx="6217920" cy="6949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Ações Transversais</a:t>
            </a:r>
            <a:endParaRPr lang="en-US" sz="3600" dirty="0"/>
          </a:p>
        </p:txBody>
      </p:sp>
      <p:sp>
        <p:nvSpPr>
          <p:cNvPr id="20" name="Text 18"/>
          <p:cNvSpPr/>
          <p:nvPr/>
        </p:nvSpPr>
        <p:spPr>
          <a:xfrm>
            <a:off x="1225296" y="7223760"/>
            <a:ext cx="713232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9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O PAT representa 42% do PMSB (R$ 6,09 Bi), com T.6 (Licenciamento) e T.3 (Verde-Azul) como subprogramas de maior peso.</a:t>
            </a:r>
            <a:endParaRPr lang="en-US" sz="1900" dirty="0"/>
          </a:p>
        </p:txBody>
      </p:sp>
      <p:sp>
        <p:nvSpPr>
          <p:cNvPr id="21" name="Shape 19"/>
          <p:cNvSpPr/>
          <p:nvPr/>
        </p:nvSpPr>
        <p:spPr>
          <a:xfrm>
            <a:off x="9326880" y="6217920"/>
            <a:ext cx="7589520" cy="2926080"/>
          </a:xfrm>
          <a:prstGeom prst="roundRect">
            <a:avLst>
              <a:gd name="adj" fmla="val 6250"/>
            </a:avLst>
          </a:prstGeom>
          <a:solidFill>
            <a:srgbClr val="FFFFFF">
              <a:alpha val="8000"/>
            </a:srgbClr>
          </a:solidFill>
          <a:ln/>
          <a:effectLst>
            <a:outerShdw blurRad="1016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pt-BR" sz="3600"/>
          </a:p>
        </p:txBody>
      </p:sp>
      <p:sp>
        <p:nvSpPr>
          <p:cNvPr id="22" name="Shape 20"/>
          <p:cNvSpPr/>
          <p:nvPr/>
        </p:nvSpPr>
        <p:spPr>
          <a:xfrm>
            <a:off x="9546336" y="6473952"/>
            <a:ext cx="804672" cy="804672"/>
          </a:xfrm>
          <a:prstGeom prst="ellipse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  <p:txBody>
          <a:bodyPr/>
          <a:lstStyle/>
          <a:p>
            <a:endParaRPr lang="pt-BR" sz="3600"/>
          </a:p>
        </p:txBody>
      </p:sp>
      <p:sp>
        <p:nvSpPr>
          <p:cNvPr id="23" name="Text 21"/>
          <p:cNvSpPr/>
          <p:nvPr/>
        </p:nvSpPr>
        <p:spPr>
          <a:xfrm>
            <a:off x="9546336" y="6473952"/>
            <a:ext cx="804672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000" b="1" dirty="0">
                <a:solidFill>
                  <a:srgbClr val="FFFFFF"/>
                </a:solidFill>
              </a:rPr>
              <a:t>04</a:t>
            </a:r>
            <a:endParaRPr lang="en-US" sz="2000" dirty="0"/>
          </a:p>
        </p:txBody>
      </p:sp>
      <p:sp>
        <p:nvSpPr>
          <p:cNvPr id="24" name="Text 22"/>
          <p:cNvSpPr/>
          <p:nvPr/>
        </p:nvSpPr>
        <p:spPr>
          <a:xfrm>
            <a:off x="10497312" y="6473952"/>
            <a:ext cx="6217920" cy="6949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Fontes de Financiamento</a:t>
            </a:r>
            <a:endParaRPr lang="en-US" sz="3600" dirty="0"/>
          </a:p>
        </p:txBody>
      </p:sp>
      <p:sp>
        <p:nvSpPr>
          <p:cNvPr id="25" name="Text 23"/>
          <p:cNvSpPr/>
          <p:nvPr/>
        </p:nvSpPr>
        <p:spPr>
          <a:xfrm>
            <a:off x="9546336" y="7223760"/>
            <a:ext cx="713232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9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Recursos do PAC, FUNASA, FINEP e operações de crédito deverão complementar o Orçamento Municipal e o Fundo de Saneamento.</a:t>
            </a:r>
            <a:endParaRPr lang="en-US" sz="1900" dirty="0"/>
          </a:p>
        </p:txBody>
      </p:sp>
      <p:sp>
        <p:nvSpPr>
          <p:cNvPr id="26" name="Text 24"/>
          <p:cNvSpPr/>
          <p:nvPr/>
        </p:nvSpPr>
        <p:spPr>
          <a:xfrm>
            <a:off x="1005840" y="9729216"/>
            <a:ext cx="1645920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700" i="1" dirty="0">
                <a:solidFill>
                  <a:srgbClr val="475569"/>
                </a:solidFill>
              </a:rPr>
              <a:t>Valores estimados com caráter referencial · Sujeitos a revisão nos projetos executivos</a:t>
            </a:r>
            <a:endParaRPr lang="en-US" sz="1700" dirty="0"/>
          </a:p>
        </p:txBody>
      </p:sp>
      <p:pic>
        <p:nvPicPr>
          <p:cNvPr id="28" name="Imagem 27">
            <a:extLst>
              <a:ext uri="{FF2B5EF4-FFF2-40B4-BE49-F238E27FC236}">
                <a16:creationId xmlns:a16="http://schemas.microsoft.com/office/drawing/2014/main" id="{0638DB9E-08E5-E46A-6F77-FA865B77995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-800100"/>
            <a:ext cx="13182600" cy="4923005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1982</TotalTime>
  <Words>1094</Words>
  <Application>Microsoft Office PowerPoint</Application>
  <PresentationFormat>Personalizar</PresentationFormat>
  <Paragraphs>147</Paragraphs>
  <Slides>17</Slides>
  <Notes>7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17</vt:i4>
      </vt:variant>
    </vt:vector>
  </HeadingPairs>
  <TitlesOfParts>
    <vt:vector size="24" baseType="lpstr">
      <vt:lpstr>Arial</vt:lpstr>
      <vt:lpstr>Futura</vt:lpstr>
      <vt:lpstr>Calibri</vt:lpstr>
      <vt:lpstr>Aptos</vt:lpstr>
      <vt:lpstr>Montserrat Classic Bold</vt:lpstr>
      <vt:lpstr>Cambria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 Três Rios</dc:title>
  <dc:creator>fatima</dc:creator>
  <cp:lastModifiedBy>Osvaldo M Rezende Moura Rezende</cp:lastModifiedBy>
  <cp:revision>39</cp:revision>
  <dcterms:created xsi:type="dcterms:W3CDTF">2006-08-16T00:00:00Z</dcterms:created>
  <dcterms:modified xsi:type="dcterms:W3CDTF">2026-07-01T14:24:38Z</dcterms:modified>
  <dc:identifier>DAG1aMfkYLs</dc:identifier>
</cp:coreProperties>
</file>