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75" r:id="rId5"/>
    <p:sldId id="276" r:id="rId6"/>
    <p:sldId id="261" r:id="rId7"/>
    <p:sldId id="273" r:id="rId8"/>
    <p:sldId id="272" r:id="rId9"/>
    <p:sldId id="269" r:id="rId10"/>
    <p:sldId id="270" r:id="rId11"/>
    <p:sldId id="271" r:id="rId12"/>
    <p:sldId id="267" r:id="rId13"/>
    <p:sldId id="268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6DC906-0CBE-C059-D390-EFB4F5DE7403}" name="Julia Nicoláo" initials="JN" userId="a0e7c198fff6ee0a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8A99"/>
    <a:srgbClr val="C3D6DF"/>
    <a:srgbClr val="F1CEBD"/>
    <a:srgbClr val="77933C"/>
    <a:srgbClr val="C0392B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r>
              <a:rPr lang="en-US" sz="1000" b="1"/>
              <a:t>Extensão de rede  (km)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Extennsão de rede  (km)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Planilha1!$A$2:$A$4</c:f>
              <c:numCache>
                <c:formatCode>General</c:formatCode>
                <c:ptCount val="3"/>
                <c:pt idx="0">
                  <c:v>2033</c:v>
                </c:pt>
                <c:pt idx="1">
                  <c:v>2037</c:v>
                </c:pt>
                <c:pt idx="2">
                  <c:v>2047</c:v>
                </c:pt>
              </c:numCache>
            </c:numRef>
          </c:cat>
          <c:val>
            <c:numRef>
              <c:f>Planilha1!$B$2:$B$4</c:f>
              <c:numCache>
                <c:formatCode>General</c:formatCode>
                <c:ptCount val="3"/>
                <c:pt idx="0">
                  <c:v>1137.32</c:v>
                </c:pt>
                <c:pt idx="1">
                  <c:v>1167.73</c:v>
                </c:pt>
                <c:pt idx="2">
                  <c:v>1215.47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28-4355-A8B0-E3DFF672C0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72325327"/>
        <c:axId val="1007518335"/>
      </c:lineChart>
      <c:catAx>
        <c:axId val="8723253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endParaRPr lang="pt-BR"/>
          </a:p>
        </c:txPr>
        <c:crossAx val="1007518335"/>
        <c:crosses val="autoZero"/>
        <c:auto val="1"/>
        <c:lblAlgn val="ctr"/>
        <c:lblOffset val="100"/>
        <c:noMultiLvlLbl val="0"/>
      </c:catAx>
      <c:valAx>
        <c:axId val="1007518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endParaRPr lang="pt-BR"/>
          </a:p>
        </c:txPr>
        <c:crossAx val="872325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Montserrat" pitchFamily="2" charset="0"/>
        </a:defRPr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r>
              <a:rPr lang="en-US" sz="1000" b="1" dirty="0" err="1"/>
              <a:t>Vazão</a:t>
            </a:r>
            <a:r>
              <a:rPr lang="en-US" sz="1000" b="1" dirty="0"/>
              <a:t> de </a:t>
            </a:r>
            <a:r>
              <a:rPr lang="en-US" sz="1000" b="1" dirty="0" err="1"/>
              <a:t>Esgoto</a:t>
            </a:r>
            <a:r>
              <a:rPr lang="en-US" sz="1000" b="1" dirty="0"/>
              <a:t> </a:t>
            </a:r>
            <a:r>
              <a:rPr lang="en-US" sz="1000" b="1" dirty="0" err="1"/>
              <a:t>Coletada</a:t>
            </a:r>
            <a:r>
              <a:rPr lang="en-US" sz="1000" b="1" dirty="0"/>
              <a:t> (L/s)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Extennsão de rede  (km)</c:v>
                </c:pt>
              </c:strCache>
            </c:strRef>
          </c:tx>
          <c:spPr>
            <a:ln w="28575" cap="rnd">
              <a:solidFill>
                <a:srgbClr val="77933C"/>
              </a:solidFill>
              <a:round/>
            </a:ln>
            <a:effectLst/>
          </c:spPr>
          <c:marker>
            <c:symbol val="none"/>
          </c:marker>
          <c:cat>
            <c:numRef>
              <c:f>Planilha1!$A$2:$A$4</c:f>
              <c:numCache>
                <c:formatCode>General</c:formatCode>
                <c:ptCount val="3"/>
                <c:pt idx="0">
                  <c:v>2033</c:v>
                </c:pt>
                <c:pt idx="1">
                  <c:v>2037</c:v>
                </c:pt>
                <c:pt idx="2">
                  <c:v>2047</c:v>
                </c:pt>
              </c:numCache>
            </c:numRef>
          </c:cat>
          <c:val>
            <c:numRef>
              <c:f>Planilha1!$B$2:$B$4</c:f>
              <c:numCache>
                <c:formatCode>0.00</c:formatCode>
                <c:ptCount val="3"/>
                <c:pt idx="0" formatCode="General">
                  <c:v>401.85733333333343</c:v>
                </c:pt>
                <c:pt idx="1">
                  <c:v>457.59881481481489</c:v>
                </c:pt>
                <c:pt idx="2" formatCode="General">
                  <c:v>568.85822222222225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85-4B22-9686-9CA88A35B6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72325327"/>
        <c:axId val="1007518335"/>
      </c:lineChart>
      <c:catAx>
        <c:axId val="8723253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endParaRPr lang="pt-BR"/>
          </a:p>
        </c:txPr>
        <c:crossAx val="1007518335"/>
        <c:crosses val="autoZero"/>
        <c:auto val="1"/>
        <c:lblAlgn val="ctr"/>
        <c:lblOffset val="100"/>
        <c:noMultiLvlLbl val="0"/>
      </c:catAx>
      <c:valAx>
        <c:axId val="1007518335"/>
        <c:scaling>
          <c:orientation val="minMax"/>
          <c:min val="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endParaRPr lang="pt-BR"/>
          </a:p>
        </c:txPr>
        <c:crossAx val="872325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Montserrat" pitchFamily="2" charset="0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8331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B5755-CA58-7716-97F0-48E1BDE40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2C2597-B3D2-974B-79BC-B60CD2BBD4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3CA75F-96D5-428A-2B5B-B6C649F760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64A247-C19F-B59B-B9AC-BBC25CF289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626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D7ABA-7C59-3FB4-89FD-16CF3E435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D8DF51-342A-AE1D-3C12-E15AE032A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313E65-F636-C243-4D26-AF5D8ECC25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C6AF26-542C-CF63-77F9-4EE4A85506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296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93C60-97BD-DF32-8BB5-5F2F87034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A33121-74BC-4ACE-24EE-2721E3DF14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BA4667-6B45-40D7-14FE-8CB8257E0D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465100-5A48-3007-EF25-B76C0048B4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699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00EBA-011E-85EC-F2EC-4EF95FCD8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D50542-5F2C-323A-8863-1963D4981E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7C908E-97BB-DAC4-F80E-CD4748008C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E4EDAD-FC4E-4E6D-4BAA-913E169E69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6932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B5AA6-830F-8847-0DA9-F6471EADA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F4A383-B2EF-D61C-6BDA-59900691E2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45DCA5-13D6-E604-C7E1-4763AC18C4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BF0C37-7F7E-6490-5ED8-58A1E098E2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3455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2D401-B081-77BE-8A86-5AC0EFE38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2D7B37-9B39-0CD3-6AD3-C5C8C15547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89A255-DB71-100C-D598-51917A0B52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7EA35A-0DB6-FC13-59CD-5EF52C7470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373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79CC0-7C3E-5819-8D3D-7836F0013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B8DC04-0643-6086-C93F-5484624EF5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06A902-31B2-F727-39A2-B1ABE6695B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A68F1F-2330-CEFD-FC0D-674535D63F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242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2.png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722;p54">
            <a:extLst>
              <a:ext uri="{FF2B5EF4-FFF2-40B4-BE49-F238E27FC236}">
                <a16:creationId xmlns:a16="http://schemas.microsoft.com/office/drawing/2014/main" id="{2BDCD4AA-F235-9B8E-D361-59A46B46DF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44001" cy="5191616"/>
          </a:xfrm>
          <a:prstGeom prst="rect">
            <a:avLst/>
          </a:prstGeom>
          <a:solidFill>
            <a:srgbClr val="EBF1DE"/>
          </a:solidFill>
          <a:ln>
            <a:noFill/>
          </a:ln>
        </p:spPr>
      </p:pic>
      <p:sp>
        <p:nvSpPr>
          <p:cNvPr id="2" name="Text 0"/>
          <p:cNvSpPr/>
          <p:nvPr/>
        </p:nvSpPr>
        <p:spPr>
          <a:xfrm>
            <a:off x="502920" y="419101"/>
            <a:ext cx="795528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</a:pPr>
            <a:r>
              <a:rPr lang="en-US" sz="1600" b="1" dirty="0">
                <a:solidFill>
                  <a:srgbClr val="C00000"/>
                </a:solidFill>
                <a:latin typeface="Montserrat"/>
                <a:sym typeface="Arial"/>
              </a:rPr>
              <a:t>REVISÃO DO PLANO MUNICIPAL DE SANEAMENTO BÁSICO DE MARICÁ</a:t>
            </a:r>
          </a:p>
        </p:txBody>
      </p:sp>
      <p:sp>
        <p:nvSpPr>
          <p:cNvPr id="3" name="Text 1"/>
          <p:cNvSpPr/>
          <p:nvPr/>
        </p:nvSpPr>
        <p:spPr>
          <a:xfrm>
            <a:off x="504879" y="739375"/>
            <a:ext cx="7863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C3347"/>
                </a:solidFill>
                <a:latin typeface="Montserrat"/>
              </a:rPr>
              <a:t>Prognóstico e Plano de </a:t>
            </a:r>
            <a:r>
              <a:rPr lang="en-US" sz="1400" b="1" dirty="0" err="1">
                <a:solidFill>
                  <a:srgbClr val="0C3347"/>
                </a:solidFill>
                <a:latin typeface="Montserrat"/>
              </a:rPr>
              <a:t>Ações</a:t>
            </a:r>
            <a:r>
              <a:rPr lang="en-US" sz="1400" b="1" dirty="0">
                <a:solidFill>
                  <a:srgbClr val="0C3347"/>
                </a:solidFill>
                <a:latin typeface="Montserrat"/>
              </a:rPr>
              <a:t>  ·  </a:t>
            </a:r>
            <a:r>
              <a:rPr lang="en-US" sz="1400" b="1" dirty="0" err="1">
                <a:solidFill>
                  <a:srgbClr val="0C3347"/>
                </a:solidFill>
                <a:latin typeface="Montserrat"/>
                <a:sym typeface="Arial"/>
              </a:rPr>
              <a:t>Esgotamento</a:t>
            </a:r>
            <a:r>
              <a:rPr lang="en-US" sz="1400" b="1" dirty="0">
                <a:solidFill>
                  <a:srgbClr val="0C3347"/>
                </a:solidFill>
                <a:latin typeface="Montserrat"/>
                <a:sym typeface="Arial"/>
              </a:rPr>
              <a:t> </a:t>
            </a:r>
            <a:r>
              <a:rPr lang="en-US" sz="1400" b="1" dirty="0" err="1">
                <a:solidFill>
                  <a:srgbClr val="0C3347"/>
                </a:solidFill>
                <a:latin typeface="Montserrat"/>
                <a:sym typeface="Arial"/>
              </a:rPr>
              <a:t>Sanitário</a:t>
            </a:r>
            <a:endParaRPr lang="en-US" sz="1400" b="1" dirty="0">
              <a:solidFill>
                <a:srgbClr val="0C3347"/>
              </a:solidFill>
              <a:latin typeface="Montserrat"/>
              <a:sym typeface="Arial"/>
            </a:endParaRPr>
          </a:p>
        </p:txBody>
      </p:sp>
      <p:sp>
        <p:nvSpPr>
          <p:cNvPr id="5" name="Text 3"/>
          <p:cNvSpPr/>
          <p:nvPr/>
        </p:nvSpPr>
        <p:spPr>
          <a:xfrm>
            <a:off x="502920" y="4425260"/>
            <a:ext cx="8229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dirty="0">
                <a:solidFill>
                  <a:srgbClr val="0C3347"/>
                </a:solidFill>
                <a:latin typeface="Montserrat"/>
              </a:rPr>
              <a:t>AP1 — Itaipuaçu e </a:t>
            </a:r>
            <a:r>
              <a:rPr lang="en-US" b="1" dirty="0" err="1">
                <a:solidFill>
                  <a:srgbClr val="0C3347"/>
                </a:solidFill>
                <a:latin typeface="Montserrat"/>
              </a:rPr>
              <a:t>Inoã</a:t>
            </a:r>
            <a:endParaRPr lang="en-US" b="1" dirty="0">
              <a:solidFill>
                <a:srgbClr val="0C3347"/>
              </a:solidFill>
              <a:latin typeface="Montserrat"/>
            </a:endParaRPr>
          </a:p>
        </p:txBody>
      </p:sp>
      <p:sp>
        <p:nvSpPr>
          <p:cNvPr id="6" name="Text 4"/>
          <p:cNvSpPr/>
          <p:nvPr/>
        </p:nvSpPr>
        <p:spPr>
          <a:xfrm>
            <a:off x="6817360" y="1973847"/>
            <a:ext cx="2326640" cy="240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0000"/>
              </a:lnSpc>
              <a:buClr>
                <a:srgbClr val="000000"/>
              </a:buClr>
            </a:pPr>
            <a:r>
              <a:rPr lang="en-US" sz="12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1º de julho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4030980" y="965200"/>
            <a:ext cx="1080000" cy="1080000"/>
          </a:xfrm>
          <a:prstGeom prst="ellipse">
            <a:avLst/>
          </a:prstGeom>
          <a:solidFill>
            <a:srgbClr val="7793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1"/>
          <p:cNvSpPr/>
          <p:nvPr/>
        </p:nvSpPr>
        <p:spPr>
          <a:xfrm>
            <a:off x="548640" y="2240280"/>
            <a:ext cx="8046720" cy="720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0000"/>
              </a:lnSpc>
              <a:buClr>
                <a:srgbClr val="0C3347"/>
              </a:buClr>
              <a:buSzPts val="6500"/>
            </a:pPr>
            <a:r>
              <a:rPr lang="en-US" sz="3600" b="1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Prognóstico e Plano de </a:t>
            </a:r>
            <a:r>
              <a:rPr lang="en-US" sz="3600" b="1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Ações</a:t>
            </a:r>
            <a:endParaRPr lang="en-US" sz="3600" b="1" dirty="0">
              <a:solidFill>
                <a:srgbClr val="0C3347"/>
              </a:solidFill>
              <a:latin typeface="Poppins"/>
              <a:cs typeface="Poppins"/>
              <a:sym typeface="Arial"/>
            </a:endParaRPr>
          </a:p>
        </p:txBody>
      </p:sp>
      <p:sp>
        <p:nvSpPr>
          <p:cNvPr id="7" name="Shape 2"/>
          <p:cNvSpPr/>
          <p:nvPr/>
        </p:nvSpPr>
        <p:spPr>
          <a:xfrm>
            <a:off x="2011680" y="2971800"/>
            <a:ext cx="5120640" cy="0"/>
          </a:xfrm>
          <a:prstGeom prst="line">
            <a:avLst/>
          </a:prstGeom>
          <a:noFill/>
          <a:ln w="12700">
            <a:solidFill>
              <a:srgbClr val="0B344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3"/>
          <p:cNvSpPr/>
          <p:nvPr/>
        </p:nvSpPr>
        <p:spPr>
          <a:xfrm>
            <a:off x="548640" y="3035808"/>
            <a:ext cx="8046720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005"/>
              </a:lnSpc>
              <a:buClr>
                <a:srgbClr val="0C3347"/>
              </a:buClr>
              <a:buSzPts val="4500"/>
            </a:pPr>
            <a:r>
              <a:rPr lang="en-US" sz="1400" dirty="0">
                <a:solidFill>
                  <a:srgbClr val="0C3347"/>
                </a:solidFill>
                <a:latin typeface="Montserrat"/>
                <a:sym typeface="Arial"/>
              </a:rPr>
              <a:t>Produto 4 (Prognóstico) e Produto 7 (Programas e </a:t>
            </a:r>
            <a:r>
              <a:rPr lang="en-US" sz="1400" dirty="0" err="1">
                <a:solidFill>
                  <a:srgbClr val="0C3347"/>
                </a:solidFill>
                <a:latin typeface="Montserrat"/>
                <a:sym typeface="Arial"/>
              </a:rPr>
              <a:t>Ações</a:t>
            </a:r>
            <a:r>
              <a:rPr lang="en-US" sz="1400" dirty="0">
                <a:solidFill>
                  <a:srgbClr val="0C3347"/>
                </a:solidFill>
                <a:latin typeface="Montserrat"/>
                <a:sym typeface="Arial"/>
              </a:rPr>
              <a:t>)</a:t>
            </a:r>
          </a:p>
        </p:txBody>
      </p:sp>
      <p:sp>
        <p:nvSpPr>
          <p:cNvPr id="9" name="Text 4"/>
          <p:cNvSpPr/>
          <p:nvPr/>
        </p:nvSpPr>
        <p:spPr>
          <a:xfrm>
            <a:off x="548640" y="3456432"/>
            <a:ext cx="8046720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005"/>
              </a:lnSpc>
              <a:buClr>
                <a:srgbClr val="000000"/>
              </a:buClr>
            </a:pPr>
            <a:r>
              <a:rPr lang="en-US" sz="2400" b="1" dirty="0" err="1">
                <a:solidFill>
                  <a:srgbClr val="77933C"/>
                </a:solidFill>
                <a:latin typeface="Montserrat"/>
                <a:sym typeface="Arial"/>
              </a:rPr>
              <a:t>Esgotamento</a:t>
            </a:r>
            <a:r>
              <a:rPr lang="en-US" sz="2400" b="1" dirty="0">
                <a:solidFill>
                  <a:srgbClr val="77933C"/>
                </a:solidFill>
                <a:latin typeface="Montserrat"/>
                <a:sym typeface="Arial"/>
              </a:rPr>
              <a:t> </a:t>
            </a:r>
            <a:r>
              <a:rPr lang="en-US" sz="2400" b="1" dirty="0" err="1">
                <a:solidFill>
                  <a:srgbClr val="77933C"/>
                </a:solidFill>
                <a:latin typeface="Montserrat"/>
                <a:sym typeface="Arial"/>
              </a:rPr>
              <a:t>Sanitário</a:t>
            </a:r>
            <a:endParaRPr lang="en-US" sz="2400" b="1" dirty="0">
              <a:solidFill>
                <a:srgbClr val="77933C"/>
              </a:solidFill>
              <a:latin typeface="Montserrat"/>
              <a:sym typeface="Arial"/>
            </a:endParaRPr>
          </a:p>
        </p:txBody>
      </p:sp>
      <p:pic>
        <p:nvPicPr>
          <p:cNvPr id="13" name="Gráfico 12" descr="Banheiro com preenchimento sólido">
            <a:extLst>
              <a:ext uri="{FF2B5EF4-FFF2-40B4-BE49-F238E27FC236}">
                <a16:creationId xmlns:a16="http://schemas.microsoft.com/office/drawing/2014/main" id="{95C80E32-AFFF-CABF-48DA-D03185F3CC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1397" y="1137780"/>
            <a:ext cx="759166" cy="759166"/>
          </a:xfrm>
          <a:prstGeom prst="rect">
            <a:avLst/>
          </a:prstGeom>
        </p:spPr>
      </p:pic>
      <p:pic>
        <p:nvPicPr>
          <p:cNvPr id="14" name="Google Shape;179;p26">
            <a:extLst>
              <a:ext uri="{FF2B5EF4-FFF2-40B4-BE49-F238E27FC236}">
                <a16:creationId xmlns:a16="http://schemas.microsoft.com/office/drawing/2014/main" id="{EAC4784E-1FC8-E2CD-92B4-B993BCF28F8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80364" y="-114672"/>
            <a:ext cx="1621396" cy="1801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2B95A1E2-80FD-630D-CA73-4DC28275A6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598" y="-262476"/>
            <a:ext cx="1641262" cy="182381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503279"/>
            <a:ext cx="768096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4500"/>
            </a:pPr>
            <a:r>
              <a:rPr lang="en-US" sz="1400" dirty="0">
                <a:solidFill>
                  <a:srgbClr val="0C3347"/>
                </a:solidFill>
                <a:latin typeface="Montserrat"/>
                <a:sym typeface="Arial"/>
              </a:rPr>
              <a:t>O CENÁRIO DE PLANEJAMENTO DO PMSB</a:t>
            </a: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6213B725-4FEA-2408-6FE4-0356F3694AA8}"/>
              </a:ext>
            </a:extLst>
          </p:cNvPr>
          <p:cNvSpPr/>
          <p:nvPr/>
        </p:nvSpPr>
        <p:spPr>
          <a:xfrm>
            <a:off x="254977" y="1210273"/>
            <a:ext cx="3817620" cy="3462932"/>
          </a:xfrm>
          <a:prstGeom prst="roundRect">
            <a:avLst>
              <a:gd name="adj" fmla="val 2623"/>
            </a:avLst>
          </a:prstGeom>
          <a:solidFill>
            <a:srgbClr val="F3E2E0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635BB764-FFDF-DD92-FE62-D6AE9EC9975E}"/>
              </a:ext>
            </a:extLst>
          </p:cNvPr>
          <p:cNvSpPr/>
          <p:nvPr/>
        </p:nvSpPr>
        <p:spPr>
          <a:xfrm>
            <a:off x="488149" y="1360170"/>
            <a:ext cx="566928" cy="566928"/>
          </a:xfrm>
          <a:prstGeom prst="ellipse">
            <a:avLst/>
          </a:prstGeom>
          <a:solidFill>
            <a:srgbClr val="C0392B"/>
          </a:solidFill>
          <a:ln/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/>
          </a:p>
        </p:txBody>
      </p:sp>
      <p:pic>
        <p:nvPicPr>
          <p:cNvPr id="7" name="Image 2">
            <a:extLst>
              <a:ext uri="{FF2B5EF4-FFF2-40B4-BE49-F238E27FC236}">
                <a16:creationId xmlns:a16="http://schemas.microsoft.com/office/drawing/2014/main" id="{81F4776F-C5DB-4B9B-7218-7BFC2FDB4F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220" y="1513241"/>
            <a:ext cx="260787" cy="260787"/>
          </a:xfrm>
          <a:prstGeom prst="rect">
            <a:avLst/>
          </a:prstGeom>
        </p:spPr>
      </p:pic>
      <p:sp>
        <p:nvSpPr>
          <p:cNvPr id="8" name="Text 4">
            <a:extLst>
              <a:ext uri="{FF2B5EF4-FFF2-40B4-BE49-F238E27FC236}">
                <a16:creationId xmlns:a16="http://schemas.microsoft.com/office/drawing/2014/main" id="{7DA93A80-91B7-875D-181A-76C308FBCB8B}"/>
              </a:ext>
            </a:extLst>
          </p:cNvPr>
          <p:cNvSpPr/>
          <p:nvPr/>
        </p:nvSpPr>
        <p:spPr>
          <a:xfrm>
            <a:off x="1123657" y="1503462"/>
            <a:ext cx="292608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2000" b="1" dirty="0" err="1">
                <a:solidFill>
                  <a:srgbClr val="C0392B"/>
                </a:solidFill>
                <a:latin typeface="Montserrat" panose="00000500000000000000" pitchFamily="2" charset="0"/>
                <a:sym typeface="Arial"/>
              </a:rPr>
              <a:t>Cenário</a:t>
            </a:r>
            <a:r>
              <a:rPr lang="en-US" sz="2000" b="1" dirty="0">
                <a:solidFill>
                  <a:srgbClr val="C0392B"/>
                </a:solidFill>
                <a:latin typeface="Montserrat" panose="00000500000000000000" pitchFamily="2" charset="0"/>
                <a:sym typeface="Arial"/>
              </a:rPr>
              <a:t> </a:t>
            </a:r>
            <a:r>
              <a:rPr lang="en-US" sz="2000" b="1" dirty="0" err="1">
                <a:solidFill>
                  <a:srgbClr val="C0392B"/>
                </a:solidFill>
                <a:latin typeface="Montserrat" panose="00000500000000000000" pitchFamily="2" charset="0"/>
                <a:sym typeface="Arial"/>
              </a:rPr>
              <a:t>Tendencial</a:t>
            </a:r>
            <a:endParaRPr lang="en-US" sz="2000" b="1" dirty="0">
              <a:solidFill>
                <a:srgbClr val="C0392B"/>
              </a:solidFill>
              <a:latin typeface="Montserrat" panose="00000500000000000000" pitchFamily="2" charset="0"/>
              <a:sym typeface="Arial"/>
            </a:endParaRP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607736F4-F7CB-FC93-F9C1-FFA57BF1B0F7}"/>
              </a:ext>
            </a:extLst>
          </p:cNvPr>
          <p:cNvSpPr/>
          <p:nvPr/>
        </p:nvSpPr>
        <p:spPr>
          <a:xfrm>
            <a:off x="1146517" y="174421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nada estruturante mudar</a:t>
            </a:r>
            <a:endParaRPr lang="en-US" sz="1100" dirty="0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3DB782E2-E95A-A670-97B9-D162620C6068}"/>
              </a:ext>
            </a:extLst>
          </p:cNvPr>
          <p:cNvSpPr/>
          <p:nvPr/>
        </p:nvSpPr>
        <p:spPr>
          <a:xfrm>
            <a:off x="4415247" y="1177289"/>
            <a:ext cx="4450916" cy="3462932"/>
          </a:xfrm>
          <a:prstGeom prst="roundRect">
            <a:avLst>
              <a:gd name="adj" fmla="val 2623"/>
            </a:avLst>
          </a:prstGeom>
          <a:solidFill>
            <a:srgbClr val="E2EFE6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/>
          </a:p>
        </p:txBody>
      </p:sp>
      <p:sp>
        <p:nvSpPr>
          <p:cNvPr id="16" name="Shape 8">
            <a:extLst>
              <a:ext uri="{FF2B5EF4-FFF2-40B4-BE49-F238E27FC236}">
                <a16:creationId xmlns:a16="http://schemas.microsoft.com/office/drawing/2014/main" id="{8E165CFA-0FEE-4E1D-EFB9-46127151ACBB}"/>
              </a:ext>
            </a:extLst>
          </p:cNvPr>
          <p:cNvSpPr/>
          <p:nvPr/>
        </p:nvSpPr>
        <p:spPr>
          <a:xfrm>
            <a:off x="4919472" y="1360170"/>
            <a:ext cx="566928" cy="566928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/>
          </a:p>
        </p:txBody>
      </p:sp>
      <p:pic>
        <p:nvPicPr>
          <p:cNvPr id="18" name="Image 3">
            <a:extLst>
              <a:ext uri="{FF2B5EF4-FFF2-40B4-BE49-F238E27FC236}">
                <a16:creationId xmlns:a16="http://schemas.microsoft.com/office/drawing/2014/main" id="{5E65700C-AEDD-79BA-D580-1C5FE74811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2543" y="1513241"/>
            <a:ext cx="260787" cy="260787"/>
          </a:xfrm>
          <a:prstGeom prst="rect">
            <a:avLst/>
          </a:prstGeom>
        </p:spPr>
      </p:pic>
      <p:sp>
        <p:nvSpPr>
          <p:cNvPr id="19" name="Text 9">
            <a:extLst>
              <a:ext uri="{FF2B5EF4-FFF2-40B4-BE49-F238E27FC236}">
                <a16:creationId xmlns:a16="http://schemas.microsoft.com/office/drawing/2014/main" id="{F84ACE28-7066-6F30-CDCB-7EF6258B0E6F}"/>
              </a:ext>
            </a:extLst>
          </p:cNvPr>
          <p:cNvSpPr/>
          <p:nvPr/>
        </p:nvSpPr>
        <p:spPr>
          <a:xfrm>
            <a:off x="5577840" y="1507836"/>
            <a:ext cx="292608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2000" b="1" dirty="0" err="1">
                <a:solidFill>
                  <a:srgbClr val="248A99"/>
                </a:solidFill>
                <a:latin typeface="Montserrat" panose="00000500000000000000" pitchFamily="2" charset="0"/>
              </a:rPr>
              <a:t>Cenário</a:t>
            </a:r>
            <a:r>
              <a:rPr lang="en-US" sz="2000" b="1" dirty="0">
                <a:solidFill>
                  <a:srgbClr val="248A99"/>
                </a:solidFill>
                <a:latin typeface="Montserrat" panose="00000500000000000000" pitchFamily="2" charset="0"/>
              </a:rPr>
              <a:t> </a:t>
            </a:r>
            <a:r>
              <a:rPr lang="en-US" sz="2000" b="1" dirty="0" err="1">
                <a:solidFill>
                  <a:srgbClr val="248A99"/>
                </a:solidFill>
                <a:latin typeface="Montserrat" panose="00000500000000000000" pitchFamily="2" charset="0"/>
              </a:rPr>
              <a:t>Factível</a:t>
            </a:r>
            <a:endParaRPr lang="en-US" sz="2000" b="1" dirty="0">
              <a:solidFill>
                <a:srgbClr val="248A99"/>
              </a:solidFill>
              <a:latin typeface="Montserrat" panose="00000500000000000000" pitchFamily="2" charset="0"/>
            </a:endParaRPr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95F4D164-4C24-FD9A-512B-56C501A35AB3}"/>
              </a:ext>
            </a:extLst>
          </p:cNvPr>
          <p:cNvSpPr/>
          <p:nvPr/>
        </p:nvSpPr>
        <p:spPr>
          <a:xfrm>
            <a:off x="5577840" y="174421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caminho realista do plano</a:t>
            </a:r>
            <a:endParaRPr lang="en-US" sz="1100"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42E6B1F6-7CAA-88DE-E813-42D9B894F099}"/>
              </a:ext>
            </a:extLst>
          </p:cNvPr>
          <p:cNvSpPr/>
          <p:nvPr/>
        </p:nvSpPr>
        <p:spPr>
          <a:xfrm>
            <a:off x="457200" y="237744"/>
            <a:ext cx="768096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1600" b="1" dirty="0">
                <a:solidFill>
                  <a:srgbClr val="0C3347"/>
                </a:solidFill>
                <a:latin typeface="Montserrat"/>
              </a:rPr>
              <a:t>PROGNÓSTICO DO SISTEMA — AP1 (ITAIPUAÇU-INOÃ)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0D392A38-805C-2229-8630-9BA7DCE859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802611"/>
              </p:ext>
            </p:extLst>
          </p:nvPr>
        </p:nvGraphicFramePr>
        <p:xfrm>
          <a:off x="506473" y="2399973"/>
          <a:ext cx="3314628" cy="1187958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828657">
                  <a:extLst>
                    <a:ext uri="{9D8B030D-6E8A-4147-A177-3AD203B41FA5}">
                      <a16:colId xmlns:a16="http://schemas.microsoft.com/office/drawing/2014/main" val="1650379103"/>
                    </a:ext>
                  </a:extLst>
                </a:gridCol>
                <a:gridCol w="828657">
                  <a:extLst>
                    <a:ext uri="{9D8B030D-6E8A-4147-A177-3AD203B41FA5}">
                      <a16:colId xmlns:a16="http://schemas.microsoft.com/office/drawing/2014/main" val="1451366983"/>
                    </a:ext>
                  </a:extLst>
                </a:gridCol>
                <a:gridCol w="828657">
                  <a:extLst>
                    <a:ext uri="{9D8B030D-6E8A-4147-A177-3AD203B41FA5}">
                      <a16:colId xmlns:a16="http://schemas.microsoft.com/office/drawing/2014/main" val="1052469780"/>
                    </a:ext>
                  </a:extLst>
                </a:gridCol>
                <a:gridCol w="828657">
                  <a:extLst>
                    <a:ext uri="{9D8B030D-6E8A-4147-A177-3AD203B41FA5}">
                      <a16:colId xmlns:a16="http://schemas.microsoft.com/office/drawing/2014/main" val="377022717"/>
                    </a:ext>
                  </a:extLst>
                </a:gridCol>
              </a:tblGrid>
              <a:tr h="19050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200" dirty="0">
                          <a:effectLst/>
                        </a:rPr>
                        <a:t>Indicador de população atendida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904610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effectLst/>
                        </a:rPr>
                        <a:t>AP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effectLst/>
                        </a:rPr>
                        <a:t>2033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effectLst/>
                        </a:rPr>
                        <a:t>2037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effectLst/>
                        </a:rPr>
                        <a:t>2047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0676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AP1</a:t>
                      </a:r>
                      <a:endParaRPr lang="en-US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100%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100%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100%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86759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AP2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84%</a:t>
                      </a:r>
                      <a:endParaRPr lang="en-US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84%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84%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67785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AP3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25%</a:t>
                      </a:r>
                      <a:endParaRPr lang="en-US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25%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25%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21914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200" dirty="0">
                          <a:effectLst/>
                        </a:rPr>
                        <a:t>Total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200" b="1" dirty="0">
                          <a:effectLst/>
                        </a:rPr>
                        <a:t>84.7%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200" b="1" dirty="0">
                          <a:effectLst/>
                        </a:rPr>
                        <a:t>85.1%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200" b="1" dirty="0">
                          <a:effectLst/>
                        </a:rPr>
                        <a:t>86.4%</a:t>
                      </a:r>
                      <a:endParaRPr lang="pt-BR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8951649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181176B9-5FD4-DB97-F2D6-673B91EB45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645852"/>
              </p:ext>
            </p:extLst>
          </p:nvPr>
        </p:nvGraphicFramePr>
        <p:xfrm>
          <a:off x="4983391" y="2397253"/>
          <a:ext cx="3314628" cy="1187958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828657">
                  <a:extLst>
                    <a:ext uri="{9D8B030D-6E8A-4147-A177-3AD203B41FA5}">
                      <a16:colId xmlns:a16="http://schemas.microsoft.com/office/drawing/2014/main" val="1650379103"/>
                    </a:ext>
                  </a:extLst>
                </a:gridCol>
                <a:gridCol w="828657">
                  <a:extLst>
                    <a:ext uri="{9D8B030D-6E8A-4147-A177-3AD203B41FA5}">
                      <a16:colId xmlns:a16="http://schemas.microsoft.com/office/drawing/2014/main" val="1451366983"/>
                    </a:ext>
                  </a:extLst>
                </a:gridCol>
                <a:gridCol w="828657">
                  <a:extLst>
                    <a:ext uri="{9D8B030D-6E8A-4147-A177-3AD203B41FA5}">
                      <a16:colId xmlns:a16="http://schemas.microsoft.com/office/drawing/2014/main" val="1052469780"/>
                    </a:ext>
                  </a:extLst>
                </a:gridCol>
                <a:gridCol w="828657">
                  <a:extLst>
                    <a:ext uri="{9D8B030D-6E8A-4147-A177-3AD203B41FA5}">
                      <a16:colId xmlns:a16="http://schemas.microsoft.com/office/drawing/2014/main" val="377022717"/>
                    </a:ext>
                  </a:extLst>
                </a:gridCol>
              </a:tblGrid>
              <a:tr h="19050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200" dirty="0">
                          <a:effectLst/>
                        </a:rPr>
                        <a:t>Indicador de população atendida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904610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effectLst/>
                        </a:rPr>
                        <a:t>AP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effectLst/>
                        </a:rPr>
                        <a:t>2033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effectLst/>
                        </a:rPr>
                        <a:t>2037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effectLst/>
                        </a:rPr>
                        <a:t>2047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00676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AP1</a:t>
                      </a:r>
                      <a:endParaRPr lang="en-US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100%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100%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100%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86759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AP2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89%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95%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100%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67785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AP3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69%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70%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97%</a:t>
                      </a:r>
                      <a:endParaRPr lang="en-US" sz="1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21914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200" dirty="0">
                          <a:effectLst/>
                        </a:rPr>
                        <a:t>Total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92.6%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94.6%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99.5%</a:t>
                      </a:r>
                      <a:endParaRPr lang="en-US" sz="1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895164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59ADF-4529-BF03-F73D-505973E19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ACF84123-AEB6-37CE-E530-435F632065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598" y="-262476"/>
            <a:ext cx="1641262" cy="1823814"/>
          </a:xfrm>
          <a:prstGeom prst="rect">
            <a:avLst/>
          </a:prstGeom>
        </p:spPr>
      </p:pic>
      <p:pic>
        <p:nvPicPr>
          <p:cNvPr id="3" name="Image 1" descr="assets/footer_logos.png">
            <a:extLst>
              <a:ext uri="{FF2B5EF4-FFF2-40B4-BE49-F238E27FC236}">
                <a16:creationId xmlns:a16="http://schemas.microsoft.com/office/drawing/2014/main" id="{CEA33FAF-548C-B337-9857-21DEFCD25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7C1F3E3D-9F4C-FD8C-E4B8-51CACF954719}"/>
              </a:ext>
            </a:extLst>
          </p:cNvPr>
          <p:cNvSpPr/>
          <p:nvPr/>
        </p:nvSpPr>
        <p:spPr>
          <a:xfrm>
            <a:off x="457200" y="503279"/>
            <a:ext cx="768096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4500"/>
            </a:pPr>
            <a:r>
              <a:rPr lang="en-US" sz="1400" dirty="0">
                <a:solidFill>
                  <a:srgbClr val="0C3347"/>
                </a:solidFill>
                <a:latin typeface="Montserrat"/>
                <a:sym typeface="Arial"/>
              </a:rPr>
              <a:t>O CENÁRIO DE PLANEJAMENTO DO PMSB</a:t>
            </a: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99329A30-862F-7D7D-42D1-56F08F9AD397}"/>
              </a:ext>
            </a:extLst>
          </p:cNvPr>
          <p:cNvSpPr/>
          <p:nvPr/>
        </p:nvSpPr>
        <p:spPr>
          <a:xfrm>
            <a:off x="277837" y="856074"/>
            <a:ext cx="3984340" cy="3892879"/>
          </a:xfrm>
          <a:prstGeom prst="roundRect">
            <a:avLst>
              <a:gd name="adj" fmla="val 2623"/>
            </a:avLst>
          </a:prstGeom>
          <a:solidFill>
            <a:srgbClr val="F3E2E0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3131C169-A72B-DED2-A514-807EF8627B05}"/>
              </a:ext>
            </a:extLst>
          </p:cNvPr>
          <p:cNvSpPr/>
          <p:nvPr/>
        </p:nvSpPr>
        <p:spPr>
          <a:xfrm>
            <a:off x="4415247" y="810600"/>
            <a:ext cx="4450916" cy="3944280"/>
          </a:xfrm>
          <a:prstGeom prst="roundRect">
            <a:avLst>
              <a:gd name="adj" fmla="val 2623"/>
            </a:avLst>
          </a:prstGeom>
          <a:solidFill>
            <a:srgbClr val="E2EFE6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/>
          </a:p>
        </p:txBody>
      </p:sp>
      <p:sp>
        <p:nvSpPr>
          <p:cNvPr id="16" name="Shape 8">
            <a:extLst>
              <a:ext uri="{FF2B5EF4-FFF2-40B4-BE49-F238E27FC236}">
                <a16:creationId xmlns:a16="http://schemas.microsoft.com/office/drawing/2014/main" id="{FB79D99E-22B6-2DA1-B994-E287CC336160}"/>
              </a:ext>
            </a:extLst>
          </p:cNvPr>
          <p:cNvSpPr/>
          <p:nvPr/>
        </p:nvSpPr>
        <p:spPr>
          <a:xfrm>
            <a:off x="4553712" y="713941"/>
            <a:ext cx="566928" cy="566928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/>
          </a:p>
        </p:txBody>
      </p:sp>
      <p:pic>
        <p:nvPicPr>
          <p:cNvPr id="18" name="Image 3">
            <a:extLst>
              <a:ext uri="{FF2B5EF4-FFF2-40B4-BE49-F238E27FC236}">
                <a16:creationId xmlns:a16="http://schemas.microsoft.com/office/drawing/2014/main" id="{09EAA728-CFBC-370B-7215-01DEEE168D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6783" y="867012"/>
            <a:ext cx="260787" cy="260787"/>
          </a:xfrm>
          <a:prstGeom prst="rect">
            <a:avLst/>
          </a:prstGeom>
        </p:spPr>
      </p:pic>
      <p:sp>
        <p:nvSpPr>
          <p:cNvPr id="19" name="Text 9">
            <a:extLst>
              <a:ext uri="{FF2B5EF4-FFF2-40B4-BE49-F238E27FC236}">
                <a16:creationId xmlns:a16="http://schemas.microsoft.com/office/drawing/2014/main" id="{4F65897B-6859-8E79-EC1E-6846E5C002AA}"/>
              </a:ext>
            </a:extLst>
          </p:cNvPr>
          <p:cNvSpPr/>
          <p:nvPr/>
        </p:nvSpPr>
        <p:spPr>
          <a:xfrm>
            <a:off x="5212080" y="861607"/>
            <a:ext cx="292608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2000" b="1" dirty="0" err="1">
                <a:solidFill>
                  <a:srgbClr val="248A99"/>
                </a:solidFill>
                <a:latin typeface="Montserrat" panose="00000500000000000000" pitchFamily="2" charset="0"/>
              </a:rPr>
              <a:t>Cenário</a:t>
            </a:r>
            <a:r>
              <a:rPr lang="en-US" sz="2000" b="1" dirty="0">
                <a:solidFill>
                  <a:srgbClr val="248A99"/>
                </a:solidFill>
                <a:latin typeface="Montserrat" panose="00000500000000000000" pitchFamily="2" charset="0"/>
              </a:rPr>
              <a:t> </a:t>
            </a:r>
            <a:r>
              <a:rPr lang="en-US" sz="2000" b="1" dirty="0" err="1">
                <a:solidFill>
                  <a:srgbClr val="248A99"/>
                </a:solidFill>
                <a:latin typeface="Montserrat" panose="00000500000000000000" pitchFamily="2" charset="0"/>
              </a:rPr>
              <a:t>Factível</a:t>
            </a:r>
            <a:endParaRPr lang="en-US" sz="2000" b="1" dirty="0">
              <a:solidFill>
                <a:srgbClr val="248A99"/>
              </a:solidFill>
              <a:latin typeface="Montserrat" panose="00000500000000000000" pitchFamily="2" charset="0"/>
            </a:endParaRPr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A3ED54B8-F083-0071-0FCA-916124F24069}"/>
              </a:ext>
            </a:extLst>
          </p:cNvPr>
          <p:cNvSpPr/>
          <p:nvPr/>
        </p:nvSpPr>
        <p:spPr>
          <a:xfrm>
            <a:off x="5212080" y="1097989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caminho realista do plano</a:t>
            </a:r>
            <a:endParaRPr lang="en-US" sz="1100"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C8AC2376-2B2E-A22A-EA91-60341C24402A}"/>
              </a:ext>
            </a:extLst>
          </p:cNvPr>
          <p:cNvSpPr/>
          <p:nvPr/>
        </p:nvSpPr>
        <p:spPr>
          <a:xfrm>
            <a:off x="457200" y="237744"/>
            <a:ext cx="768096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1600" b="1" dirty="0">
                <a:solidFill>
                  <a:srgbClr val="0C3347"/>
                </a:solidFill>
                <a:latin typeface="Montserrat"/>
              </a:rPr>
              <a:t>PROGNÓSTICO DO SISTEMA — AP1 (ITAIPUAÇU-INOÃ)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3E09CBFA-1E56-CD26-F56D-460D45EE81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845551"/>
              </p:ext>
            </p:extLst>
          </p:nvPr>
        </p:nvGraphicFramePr>
        <p:xfrm>
          <a:off x="353446" y="1404733"/>
          <a:ext cx="3817621" cy="3262304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421092">
                  <a:extLst>
                    <a:ext uri="{9D8B030D-6E8A-4147-A177-3AD203B41FA5}">
                      <a16:colId xmlns:a16="http://schemas.microsoft.com/office/drawing/2014/main" val="2946985083"/>
                    </a:ext>
                  </a:extLst>
                </a:gridCol>
                <a:gridCol w="534330">
                  <a:extLst>
                    <a:ext uri="{9D8B030D-6E8A-4147-A177-3AD203B41FA5}">
                      <a16:colId xmlns:a16="http://schemas.microsoft.com/office/drawing/2014/main" val="2253263582"/>
                    </a:ext>
                  </a:extLst>
                </a:gridCol>
                <a:gridCol w="1862199">
                  <a:extLst>
                    <a:ext uri="{9D8B030D-6E8A-4147-A177-3AD203B41FA5}">
                      <a16:colId xmlns:a16="http://schemas.microsoft.com/office/drawing/2014/main" val="2094322042"/>
                    </a:ext>
                  </a:extLst>
                </a:gridCol>
              </a:tblGrid>
              <a:tr h="279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BES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800" kern="100" dirty="0">
                          <a:effectLst/>
                        </a:rPr>
                        <a:t>Previsto no cenário tendencial?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663971753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800" kern="100">
                          <a:effectLst/>
                        </a:rPr>
                        <a:t>BE Jardim Atl. Centro-Oeste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- 100%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2033196991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800" kern="100">
                          <a:effectLst/>
                        </a:rPr>
                        <a:t>BE S. José do Imbassaí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- 100%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3738431111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 </a:t>
                      </a:r>
                      <a:r>
                        <a:rPr lang="en-US" sz="800" kern="100" dirty="0" err="1">
                          <a:effectLst/>
                        </a:rPr>
                        <a:t>Inoã</a:t>
                      </a:r>
                      <a:r>
                        <a:rPr lang="en-US" sz="800" kern="100" dirty="0">
                          <a:effectLst/>
                        </a:rPr>
                        <a:t> Sul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AP1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- 100%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3690208926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 </a:t>
                      </a:r>
                      <a:r>
                        <a:rPr lang="en-US" sz="800" kern="100" dirty="0" err="1">
                          <a:effectLst/>
                        </a:rPr>
                        <a:t>Recanto</a:t>
                      </a:r>
                      <a:r>
                        <a:rPr lang="en-US" sz="800" kern="100" dirty="0">
                          <a:effectLst/>
                        </a:rPr>
                        <a:t> B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- 100%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3924951209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Inoã Norte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- 100%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936446438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Jardim Atl. Leste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- 100%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1542252127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Recanto A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- 100%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948748691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Centro Norte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AP2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- 100%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767318975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 Centro Sul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>
                    <a:solidFill>
                      <a:srgbClr val="F1CE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AP2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>
                    <a:solidFill>
                      <a:srgbClr val="F1CE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- 73%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>
                    <a:solidFill>
                      <a:srgbClr val="F1CE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0080308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 </a:t>
                      </a:r>
                      <a:r>
                        <a:rPr lang="en-US" sz="800" kern="100" dirty="0" err="1">
                          <a:effectLst/>
                        </a:rPr>
                        <a:t>Ubatiba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AP2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- 100%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2422360995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 </a:t>
                      </a:r>
                      <a:r>
                        <a:rPr lang="en-US" sz="800" kern="100" dirty="0" err="1">
                          <a:effectLst/>
                        </a:rPr>
                        <a:t>Jacaroá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>
                    <a:solidFill>
                      <a:srgbClr val="F1CE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AP2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>
                    <a:solidFill>
                      <a:srgbClr val="F1CE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- 18%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>
                    <a:solidFill>
                      <a:srgbClr val="F1CE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5197972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 </a:t>
                      </a:r>
                      <a:r>
                        <a:rPr lang="en-US" sz="800" kern="100" dirty="0" err="1">
                          <a:effectLst/>
                        </a:rPr>
                        <a:t>Pindobas-Caxito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AP2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NÃO PREVISTO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4204468555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 </a:t>
                      </a:r>
                      <a:r>
                        <a:rPr lang="en-US" sz="800" kern="100" dirty="0" err="1">
                          <a:effectLst/>
                        </a:rPr>
                        <a:t>Cordeirinho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AP3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NÃO PREVISTO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3962575683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 Ponta Negra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AP3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- 100%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3552980714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Vale do Figueira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AP3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NÃO PREVISTO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251650688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Jd. Interlagos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AP3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NÃO PREVISTO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429912368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Pindobal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AP3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NÃO PREVISTO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2976499685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Jaconé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AP3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- 53%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2606581400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A6D67F5C-1369-499D-B695-65D6230745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30847"/>
              </p:ext>
            </p:extLst>
          </p:nvPr>
        </p:nvGraphicFramePr>
        <p:xfrm>
          <a:off x="4643037" y="1404733"/>
          <a:ext cx="3995335" cy="3262304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487245">
                  <a:extLst>
                    <a:ext uri="{9D8B030D-6E8A-4147-A177-3AD203B41FA5}">
                      <a16:colId xmlns:a16="http://schemas.microsoft.com/office/drawing/2014/main" val="2917152702"/>
                    </a:ext>
                  </a:extLst>
                </a:gridCol>
                <a:gridCol w="559204">
                  <a:extLst>
                    <a:ext uri="{9D8B030D-6E8A-4147-A177-3AD203B41FA5}">
                      <a16:colId xmlns:a16="http://schemas.microsoft.com/office/drawing/2014/main" val="2303976568"/>
                    </a:ext>
                  </a:extLst>
                </a:gridCol>
                <a:gridCol w="1948886">
                  <a:extLst>
                    <a:ext uri="{9D8B030D-6E8A-4147-A177-3AD203B41FA5}">
                      <a16:colId xmlns:a16="http://schemas.microsoft.com/office/drawing/2014/main" val="1524895061"/>
                    </a:ext>
                  </a:extLst>
                </a:gridCol>
              </a:tblGrid>
              <a:tr h="279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BES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AP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Horizonte temporal de universalização dos serviços no cenário factível</a:t>
                      </a:r>
                      <a:endParaRPr lang="en-US" sz="9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92977755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800" kern="100">
                          <a:effectLst/>
                        </a:rPr>
                        <a:t>BE Jardim Atl. Centro-Oeste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CURTO PRAZO - 2033</a:t>
                      </a:r>
                      <a:endParaRPr lang="en-US" sz="900" kern="1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54509779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800" kern="100">
                          <a:effectLst/>
                        </a:rPr>
                        <a:t>BE S. José do Imbassaí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CURTO PRAZO - 2033</a:t>
                      </a:r>
                      <a:endParaRPr lang="en-US" sz="900" kern="1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7239512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Inoã Sul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CURTO PRAZO - 2033</a:t>
                      </a:r>
                      <a:endParaRPr lang="en-US" sz="900" kern="1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3148687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Recanto B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CURTO PRAZO - 2033</a:t>
                      </a:r>
                      <a:endParaRPr lang="en-US" sz="900" kern="1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42335925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Inoã Norte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CURTO PRAZO - 2033</a:t>
                      </a:r>
                      <a:endParaRPr lang="en-US" sz="900" kern="1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52483408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Jardim Atl. Leste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CURTO PRAZO - 2033</a:t>
                      </a:r>
                      <a:endParaRPr lang="en-US" sz="900" kern="1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62226636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Recanto A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CURTO PRAZO - 2033</a:t>
                      </a:r>
                      <a:endParaRPr lang="en-US" sz="900" kern="1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75338376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Centro Norte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AP2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CURTO PRAZO - 2033</a:t>
                      </a:r>
                      <a:endParaRPr lang="en-US" sz="900" kern="1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25132451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 Centro Sul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>
                    <a:solidFill>
                      <a:srgbClr val="C3D6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AP2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>
                    <a:solidFill>
                      <a:srgbClr val="C3D6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CURTO PRAZO - 2033</a:t>
                      </a:r>
                      <a:endParaRPr lang="en-US" sz="900" kern="1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C3D6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32744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 </a:t>
                      </a:r>
                      <a:r>
                        <a:rPr lang="en-US" sz="800" kern="100" dirty="0" err="1">
                          <a:effectLst/>
                        </a:rPr>
                        <a:t>Ubatiba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AP2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CURTO PRAZO - 2033</a:t>
                      </a:r>
                      <a:endParaRPr lang="en-US" sz="900" kern="1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60553844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 </a:t>
                      </a:r>
                      <a:r>
                        <a:rPr lang="en-US" sz="800" kern="100" dirty="0" err="1">
                          <a:effectLst/>
                        </a:rPr>
                        <a:t>Jacaroá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>
                    <a:solidFill>
                      <a:srgbClr val="C3D6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AP2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>
                    <a:solidFill>
                      <a:srgbClr val="C3D6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MEDIO PRAZO - 2037</a:t>
                      </a:r>
                      <a:endParaRPr lang="en-US" sz="900" kern="1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C3D6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62803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Pindobas-Caxito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AP2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LONGO PRAZO - 2047</a:t>
                      </a:r>
                      <a:endParaRPr lang="en-US" sz="900" kern="1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6547776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 </a:t>
                      </a:r>
                      <a:r>
                        <a:rPr lang="en-US" sz="800" kern="100" dirty="0" err="1">
                          <a:effectLst/>
                        </a:rPr>
                        <a:t>Cordeirinho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AP3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CURTO PRAZO - 2033</a:t>
                      </a:r>
                      <a:endParaRPr lang="en-US" sz="900" kern="1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52136574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Ponta Negra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AP3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CURTO PRAZO - 2033</a:t>
                      </a:r>
                      <a:endParaRPr lang="en-US" sz="900" kern="1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2971680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Vale do Figueira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AP3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LONGO PRAZO - 2047</a:t>
                      </a:r>
                      <a:endParaRPr lang="en-US" sz="900" kern="1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81484017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Jd. Interlagos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AP3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LONGO PRAZO - 2047</a:t>
                      </a:r>
                      <a:endParaRPr lang="en-US" sz="900" kern="1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26467105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Pindobal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AP3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LONGO PRAZO - 2047</a:t>
                      </a:r>
                      <a:endParaRPr lang="en-US" sz="900" kern="1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9767284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Jaconé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AP3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MEDIO PRAZO - 2037</a:t>
                      </a:r>
                      <a:endParaRPr lang="en-US" sz="900" kern="1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87731595"/>
                  </a:ext>
                </a:extLst>
              </a:tr>
            </a:tbl>
          </a:graphicData>
        </a:graphic>
      </p:graphicFrame>
      <p:sp>
        <p:nvSpPr>
          <p:cNvPr id="23" name="Shape 3">
            <a:extLst>
              <a:ext uri="{FF2B5EF4-FFF2-40B4-BE49-F238E27FC236}">
                <a16:creationId xmlns:a16="http://schemas.microsoft.com/office/drawing/2014/main" id="{E677F765-C77C-086D-0628-0A534EE100A6}"/>
              </a:ext>
            </a:extLst>
          </p:cNvPr>
          <p:cNvSpPr/>
          <p:nvPr/>
        </p:nvSpPr>
        <p:spPr>
          <a:xfrm>
            <a:off x="353446" y="728093"/>
            <a:ext cx="566928" cy="566928"/>
          </a:xfrm>
          <a:prstGeom prst="ellipse">
            <a:avLst/>
          </a:prstGeom>
          <a:solidFill>
            <a:srgbClr val="C0392B"/>
          </a:solidFill>
          <a:ln/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/>
          </a:p>
        </p:txBody>
      </p:sp>
      <p:pic>
        <p:nvPicPr>
          <p:cNvPr id="25" name="Image 2">
            <a:extLst>
              <a:ext uri="{FF2B5EF4-FFF2-40B4-BE49-F238E27FC236}">
                <a16:creationId xmlns:a16="http://schemas.microsoft.com/office/drawing/2014/main" id="{7FCCAA6E-CC26-254B-5DD3-FAA71F4159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517" y="881164"/>
            <a:ext cx="260787" cy="260787"/>
          </a:xfrm>
          <a:prstGeom prst="rect">
            <a:avLst/>
          </a:prstGeom>
        </p:spPr>
      </p:pic>
      <p:sp>
        <p:nvSpPr>
          <p:cNvPr id="27" name="Text 4">
            <a:extLst>
              <a:ext uri="{FF2B5EF4-FFF2-40B4-BE49-F238E27FC236}">
                <a16:creationId xmlns:a16="http://schemas.microsoft.com/office/drawing/2014/main" id="{4B84998D-D02A-A370-6F60-E131CF78EF0D}"/>
              </a:ext>
            </a:extLst>
          </p:cNvPr>
          <p:cNvSpPr/>
          <p:nvPr/>
        </p:nvSpPr>
        <p:spPr>
          <a:xfrm>
            <a:off x="988954" y="871385"/>
            <a:ext cx="292608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2000" b="1" dirty="0" err="1">
                <a:solidFill>
                  <a:srgbClr val="C0392B"/>
                </a:solidFill>
                <a:latin typeface="Montserrat" panose="00000500000000000000" pitchFamily="2" charset="0"/>
                <a:sym typeface="Arial"/>
              </a:rPr>
              <a:t>Cenário</a:t>
            </a:r>
            <a:r>
              <a:rPr lang="en-US" sz="2000" b="1" dirty="0">
                <a:solidFill>
                  <a:srgbClr val="C0392B"/>
                </a:solidFill>
                <a:latin typeface="Montserrat" panose="00000500000000000000" pitchFamily="2" charset="0"/>
                <a:sym typeface="Arial"/>
              </a:rPr>
              <a:t> </a:t>
            </a:r>
            <a:r>
              <a:rPr lang="en-US" sz="2000" b="1" dirty="0" err="1">
                <a:solidFill>
                  <a:srgbClr val="C0392B"/>
                </a:solidFill>
                <a:latin typeface="Montserrat" panose="00000500000000000000" pitchFamily="2" charset="0"/>
                <a:sym typeface="Arial"/>
              </a:rPr>
              <a:t>Tendencial</a:t>
            </a:r>
            <a:endParaRPr lang="en-US" sz="2000" b="1" dirty="0">
              <a:solidFill>
                <a:srgbClr val="C0392B"/>
              </a:solidFill>
              <a:latin typeface="Montserrat" panose="00000500000000000000" pitchFamily="2" charset="0"/>
              <a:sym typeface="Arial"/>
            </a:endParaRPr>
          </a:p>
        </p:txBody>
      </p:sp>
      <p:sp>
        <p:nvSpPr>
          <p:cNvPr id="29" name="Text 5">
            <a:extLst>
              <a:ext uri="{FF2B5EF4-FFF2-40B4-BE49-F238E27FC236}">
                <a16:creationId xmlns:a16="http://schemas.microsoft.com/office/drawing/2014/main" id="{055B7C27-2E45-448C-00DB-0A8342647C34}"/>
              </a:ext>
            </a:extLst>
          </p:cNvPr>
          <p:cNvSpPr/>
          <p:nvPr/>
        </p:nvSpPr>
        <p:spPr>
          <a:xfrm>
            <a:off x="1011814" y="1112141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nada estruturante mudar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832476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8D108-FB03-DF0E-7450-A7C2AFC95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F4AC20F1-2709-685D-589B-AA8951F8A3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598" y="-262476"/>
            <a:ext cx="1641262" cy="1823814"/>
          </a:xfrm>
          <a:prstGeom prst="rect">
            <a:avLst/>
          </a:prstGeom>
        </p:spPr>
      </p:pic>
      <p:pic>
        <p:nvPicPr>
          <p:cNvPr id="3" name="Image 1" descr="assets/footer_logos.png">
            <a:extLst>
              <a:ext uri="{FF2B5EF4-FFF2-40B4-BE49-F238E27FC236}">
                <a16:creationId xmlns:a16="http://schemas.microsoft.com/office/drawing/2014/main" id="{336ED8E6-600F-B677-EADD-D5FFFBFAA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64A1EF0D-6594-76F9-D878-EF2185C252A5}"/>
              </a:ext>
            </a:extLst>
          </p:cNvPr>
          <p:cNvSpPr/>
          <p:nvPr/>
        </p:nvSpPr>
        <p:spPr>
          <a:xfrm>
            <a:off x="457200" y="503279"/>
            <a:ext cx="768096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4500"/>
            </a:pPr>
            <a:r>
              <a:rPr lang="en-US" sz="1400" dirty="0">
                <a:solidFill>
                  <a:srgbClr val="0C3347"/>
                </a:solidFill>
                <a:latin typeface="Montserrat"/>
                <a:sym typeface="Arial"/>
              </a:rPr>
              <a:t>O CENÁRIO DE PLANEJAMENTO DO PMSB</a:t>
            </a: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9BA69211-892F-3529-A5A8-700725ADC7C3}"/>
              </a:ext>
            </a:extLst>
          </p:cNvPr>
          <p:cNvSpPr/>
          <p:nvPr/>
        </p:nvSpPr>
        <p:spPr>
          <a:xfrm>
            <a:off x="277837" y="856074"/>
            <a:ext cx="3984340" cy="3892879"/>
          </a:xfrm>
          <a:prstGeom prst="roundRect">
            <a:avLst>
              <a:gd name="adj" fmla="val 2623"/>
            </a:avLst>
          </a:prstGeom>
          <a:solidFill>
            <a:srgbClr val="F3E2E0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C7315E5A-33BE-BF2C-1CE8-8BCC6AF86E05}"/>
              </a:ext>
            </a:extLst>
          </p:cNvPr>
          <p:cNvSpPr/>
          <p:nvPr/>
        </p:nvSpPr>
        <p:spPr>
          <a:xfrm>
            <a:off x="4415247" y="810600"/>
            <a:ext cx="4450916" cy="3944280"/>
          </a:xfrm>
          <a:prstGeom prst="roundRect">
            <a:avLst>
              <a:gd name="adj" fmla="val 2623"/>
            </a:avLst>
          </a:prstGeom>
          <a:solidFill>
            <a:srgbClr val="E2EFE6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/>
          </a:p>
        </p:txBody>
      </p:sp>
      <p:sp>
        <p:nvSpPr>
          <p:cNvPr id="16" name="Shape 8">
            <a:extLst>
              <a:ext uri="{FF2B5EF4-FFF2-40B4-BE49-F238E27FC236}">
                <a16:creationId xmlns:a16="http://schemas.microsoft.com/office/drawing/2014/main" id="{E56812F6-8126-B046-74EB-7F3FC9289D5D}"/>
              </a:ext>
            </a:extLst>
          </p:cNvPr>
          <p:cNvSpPr/>
          <p:nvPr/>
        </p:nvSpPr>
        <p:spPr>
          <a:xfrm>
            <a:off x="4553712" y="713941"/>
            <a:ext cx="566928" cy="566928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/>
          </a:p>
        </p:txBody>
      </p:sp>
      <p:pic>
        <p:nvPicPr>
          <p:cNvPr id="18" name="Image 3">
            <a:extLst>
              <a:ext uri="{FF2B5EF4-FFF2-40B4-BE49-F238E27FC236}">
                <a16:creationId xmlns:a16="http://schemas.microsoft.com/office/drawing/2014/main" id="{D7E35592-ED8F-B363-4F14-38DE8C7EA5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6783" y="867012"/>
            <a:ext cx="260787" cy="260787"/>
          </a:xfrm>
          <a:prstGeom prst="rect">
            <a:avLst/>
          </a:prstGeom>
        </p:spPr>
      </p:pic>
      <p:sp>
        <p:nvSpPr>
          <p:cNvPr id="19" name="Text 9">
            <a:extLst>
              <a:ext uri="{FF2B5EF4-FFF2-40B4-BE49-F238E27FC236}">
                <a16:creationId xmlns:a16="http://schemas.microsoft.com/office/drawing/2014/main" id="{B53D91E9-784F-067C-6277-3E827E9C453A}"/>
              </a:ext>
            </a:extLst>
          </p:cNvPr>
          <p:cNvSpPr/>
          <p:nvPr/>
        </p:nvSpPr>
        <p:spPr>
          <a:xfrm>
            <a:off x="5212080" y="861607"/>
            <a:ext cx="292608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2000" b="1" dirty="0" err="1">
                <a:solidFill>
                  <a:srgbClr val="248A99"/>
                </a:solidFill>
                <a:latin typeface="Montserrat" panose="00000500000000000000" pitchFamily="2" charset="0"/>
              </a:rPr>
              <a:t>Cenário</a:t>
            </a:r>
            <a:r>
              <a:rPr lang="en-US" sz="2000" b="1" dirty="0">
                <a:solidFill>
                  <a:srgbClr val="248A99"/>
                </a:solidFill>
                <a:latin typeface="Montserrat" panose="00000500000000000000" pitchFamily="2" charset="0"/>
              </a:rPr>
              <a:t> </a:t>
            </a:r>
            <a:r>
              <a:rPr lang="en-US" sz="2000" b="1" dirty="0" err="1">
                <a:solidFill>
                  <a:srgbClr val="248A99"/>
                </a:solidFill>
                <a:latin typeface="Montserrat" panose="00000500000000000000" pitchFamily="2" charset="0"/>
              </a:rPr>
              <a:t>Factível</a:t>
            </a:r>
            <a:endParaRPr lang="en-US" sz="2000" b="1" dirty="0">
              <a:solidFill>
                <a:srgbClr val="248A99"/>
              </a:solidFill>
              <a:latin typeface="Montserrat" panose="00000500000000000000" pitchFamily="2" charset="0"/>
            </a:endParaRPr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8A275D55-178A-059E-E17B-DC0FA4380A1D}"/>
              </a:ext>
            </a:extLst>
          </p:cNvPr>
          <p:cNvSpPr/>
          <p:nvPr/>
        </p:nvSpPr>
        <p:spPr>
          <a:xfrm>
            <a:off x="5212080" y="1097989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caminho realista do plano</a:t>
            </a:r>
            <a:endParaRPr lang="en-US" sz="1100"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51D85F14-0DA9-6E57-296B-E392610DC960}"/>
              </a:ext>
            </a:extLst>
          </p:cNvPr>
          <p:cNvSpPr/>
          <p:nvPr/>
        </p:nvSpPr>
        <p:spPr>
          <a:xfrm>
            <a:off x="457200" y="237744"/>
            <a:ext cx="768096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1600" b="1" dirty="0">
                <a:solidFill>
                  <a:srgbClr val="0C3347"/>
                </a:solidFill>
                <a:latin typeface="Montserrat"/>
              </a:rPr>
              <a:t>PROGNÓSTICO DO SISTEMA — AP1 (ITAIPUAÇU-INOÃ)</a:t>
            </a:r>
          </a:p>
        </p:txBody>
      </p:sp>
      <p:sp>
        <p:nvSpPr>
          <p:cNvPr id="23" name="Shape 3">
            <a:extLst>
              <a:ext uri="{FF2B5EF4-FFF2-40B4-BE49-F238E27FC236}">
                <a16:creationId xmlns:a16="http://schemas.microsoft.com/office/drawing/2014/main" id="{7B56761D-5197-9CE3-5F75-63E139AA9291}"/>
              </a:ext>
            </a:extLst>
          </p:cNvPr>
          <p:cNvSpPr/>
          <p:nvPr/>
        </p:nvSpPr>
        <p:spPr>
          <a:xfrm>
            <a:off x="353446" y="728093"/>
            <a:ext cx="566928" cy="566928"/>
          </a:xfrm>
          <a:prstGeom prst="ellipse">
            <a:avLst/>
          </a:prstGeom>
          <a:solidFill>
            <a:srgbClr val="C0392B"/>
          </a:solidFill>
          <a:ln/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/>
          </a:p>
        </p:txBody>
      </p:sp>
      <p:pic>
        <p:nvPicPr>
          <p:cNvPr id="25" name="Image 2">
            <a:extLst>
              <a:ext uri="{FF2B5EF4-FFF2-40B4-BE49-F238E27FC236}">
                <a16:creationId xmlns:a16="http://schemas.microsoft.com/office/drawing/2014/main" id="{B9AF5B2E-2A65-3F4A-3271-1835ADE46C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517" y="881164"/>
            <a:ext cx="260787" cy="260787"/>
          </a:xfrm>
          <a:prstGeom prst="rect">
            <a:avLst/>
          </a:prstGeom>
        </p:spPr>
      </p:pic>
      <p:sp>
        <p:nvSpPr>
          <p:cNvPr id="27" name="Text 4">
            <a:extLst>
              <a:ext uri="{FF2B5EF4-FFF2-40B4-BE49-F238E27FC236}">
                <a16:creationId xmlns:a16="http://schemas.microsoft.com/office/drawing/2014/main" id="{250310D8-3370-BA74-645C-02B4B7664552}"/>
              </a:ext>
            </a:extLst>
          </p:cNvPr>
          <p:cNvSpPr/>
          <p:nvPr/>
        </p:nvSpPr>
        <p:spPr>
          <a:xfrm>
            <a:off x="988954" y="871385"/>
            <a:ext cx="292608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2000" b="1" dirty="0" err="1">
                <a:solidFill>
                  <a:srgbClr val="C0392B"/>
                </a:solidFill>
                <a:latin typeface="Montserrat" panose="00000500000000000000" pitchFamily="2" charset="0"/>
                <a:sym typeface="Arial"/>
              </a:rPr>
              <a:t>Cenário</a:t>
            </a:r>
            <a:r>
              <a:rPr lang="en-US" sz="2000" b="1" dirty="0">
                <a:solidFill>
                  <a:srgbClr val="C0392B"/>
                </a:solidFill>
                <a:latin typeface="Montserrat" panose="00000500000000000000" pitchFamily="2" charset="0"/>
                <a:sym typeface="Arial"/>
              </a:rPr>
              <a:t> </a:t>
            </a:r>
            <a:r>
              <a:rPr lang="en-US" sz="2000" b="1" dirty="0" err="1">
                <a:solidFill>
                  <a:srgbClr val="C0392B"/>
                </a:solidFill>
                <a:latin typeface="Montserrat" panose="00000500000000000000" pitchFamily="2" charset="0"/>
                <a:sym typeface="Arial"/>
              </a:rPr>
              <a:t>Tendencial</a:t>
            </a:r>
            <a:endParaRPr lang="en-US" sz="2000" b="1" dirty="0">
              <a:solidFill>
                <a:srgbClr val="C0392B"/>
              </a:solidFill>
              <a:latin typeface="Montserrat" panose="00000500000000000000" pitchFamily="2" charset="0"/>
              <a:sym typeface="Arial"/>
            </a:endParaRPr>
          </a:p>
        </p:txBody>
      </p:sp>
      <p:sp>
        <p:nvSpPr>
          <p:cNvPr id="29" name="Text 5">
            <a:extLst>
              <a:ext uri="{FF2B5EF4-FFF2-40B4-BE49-F238E27FC236}">
                <a16:creationId xmlns:a16="http://schemas.microsoft.com/office/drawing/2014/main" id="{3A83E341-B234-F8DC-D9CB-BF0F416C464E}"/>
              </a:ext>
            </a:extLst>
          </p:cNvPr>
          <p:cNvSpPr/>
          <p:nvPr/>
        </p:nvSpPr>
        <p:spPr>
          <a:xfrm>
            <a:off x="1011814" y="1112141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nada estruturante mudar</a:t>
            </a:r>
            <a:endParaRPr lang="en-US" sz="1100" dirty="0"/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9C3755F2-CF05-8C8F-6E81-CF67A00B4802}"/>
              </a:ext>
            </a:extLst>
          </p:cNvPr>
          <p:cNvSpPr/>
          <p:nvPr/>
        </p:nvSpPr>
        <p:spPr>
          <a:xfrm>
            <a:off x="454824" y="2390438"/>
            <a:ext cx="3627650" cy="77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171450">
              <a:lnSpc>
                <a:spcPct val="115000"/>
              </a:lnSpc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Atendimento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satisfatório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 da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população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 da AP1 com rede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coletora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;</a:t>
            </a:r>
          </a:p>
          <a:p>
            <a:pPr marL="273050" indent="-171450">
              <a:lnSpc>
                <a:spcPct val="115000"/>
              </a:lnSpc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Indefinição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 de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instrumentos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 de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controle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 da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qualidade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operacional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;</a:t>
            </a:r>
          </a:p>
        </p:txBody>
      </p:sp>
      <p:sp>
        <p:nvSpPr>
          <p:cNvPr id="9" name="Text 11">
            <a:extLst>
              <a:ext uri="{FF2B5EF4-FFF2-40B4-BE49-F238E27FC236}">
                <a16:creationId xmlns:a16="http://schemas.microsoft.com/office/drawing/2014/main" id="{83C4108A-881D-F181-34F4-3A1A8FE66832}"/>
              </a:ext>
            </a:extLst>
          </p:cNvPr>
          <p:cNvSpPr/>
          <p:nvPr/>
        </p:nvSpPr>
        <p:spPr>
          <a:xfrm>
            <a:off x="4449662" y="1604046"/>
            <a:ext cx="4450916" cy="77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171450">
              <a:lnSpc>
                <a:spcPct val="115000"/>
              </a:lnSpc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Implementação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 de Sistema CTS para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interpcetação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 de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esgoto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na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drenagem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;</a:t>
            </a:r>
          </a:p>
          <a:p>
            <a:pPr marL="273050" indent="-171450">
              <a:lnSpc>
                <a:spcPct val="115000"/>
              </a:lnSpc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Foco no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controle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operacional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;</a:t>
            </a:r>
          </a:p>
          <a:p>
            <a:pPr marL="273050" indent="-171450">
              <a:lnSpc>
                <a:spcPct val="115000"/>
              </a:lnSpc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Redução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 de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soluções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individuais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atrelada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 à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ligação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 à rede.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45D5FD-AE87-7A23-0E7A-A6E09EFCD06C}"/>
              </a:ext>
            </a:extLst>
          </p:cNvPr>
          <p:cNvSpPr/>
          <p:nvPr/>
        </p:nvSpPr>
        <p:spPr>
          <a:xfrm>
            <a:off x="4572000" y="2571750"/>
            <a:ext cx="1282536" cy="778674"/>
          </a:xfrm>
          <a:prstGeom prst="rect">
            <a:avLst/>
          </a:prstGeom>
          <a:solidFill>
            <a:srgbClr val="248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Implementação e operação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867B3B-81EA-EFFD-1AF2-D80EAA39DC77}"/>
              </a:ext>
            </a:extLst>
          </p:cNvPr>
          <p:cNvSpPr/>
          <p:nvPr/>
        </p:nvSpPr>
        <p:spPr>
          <a:xfrm>
            <a:off x="5989320" y="2571750"/>
            <a:ext cx="1282536" cy="778674"/>
          </a:xfrm>
          <a:prstGeom prst="rect">
            <a:avLst/>
          </a:prstGeom>
          <a:solidFill>
            <a:srgbClr val="248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Monitoramento de Qualidade</a:t>
            </a:r>
            <a:endParaRPr lang="en-US" sz="11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0E85885-3214-A505-6967-E01EC3EB36AB}"/>
              </a:ext>
            </a:extLst>
          </p:cNvPr>
          <p:cNvSpPr/>
          <p:nvPr/>
        </p:nvSpPr>
        <p:spPr>
          <a:xfrm>
            <a:off x="7406640" y="2571750"/>
            <a:ext cx="1282536" cy="778674"/>
          </a:xfrm>
          <a:prstGeom prst="rect">
            <a:avLst/>
          </a:prstGeom>
          <a:solidFill>
            <a:srgbClr val="248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Controle das soluções individuais</a:t>
            </a:r>
            <a:endParaRPr lang="en-US" sz="11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7393D8B-0225-170D-42A3-4DB7EEF7C845}"/>
              </a:ext>
            </a:extLst>
          </p:cNvPr>
          <p:cNvSpPr/>
          <p:nvPr/>
        </p:nvSpPr>
        <p:spPr>
          <a:xfrm>
            <a:off x="4565469" y="3454322"/>
            <a:ext cx="1282536" cy="778674"/>
          </a:xfrm>
          <a:prstGeom prst="rect">
            <a:avLst/>
          </a:prstGeom>
          <a:solidFill>
            <a:srgbClr val="248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Controle de Ligações</a:t>
            </a:r>
            <a:endParaRPr lang="en-US" sz="11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42D407E-F147-00AF-BDBC-B4F2ACA5C0F6}"/>
              </a:ext>
            </a:extLst>
          </p:cNvPr>
          <p:cNvSpPr/>
          <p:nvPr/>
        </p:nvSpPr>
        <p:spPr>
          <a:xfrm>
            <a:off x="5982789" y="3454322"/>
            <a:ext cx="1282536" cy="778674"/>
          </a:xfrm>
          <a:prstGeom prst="rect">
            <a:avLst/>
          </a:prstGeom>
          <a:solidFill>
            <a:srgbClr val="248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 err="1"/>
              <a:t>Tranferência</a:t>
            </a:r>
            <a:r>
              <a:rPr lang="pt-BR" sz="1100" dirty="0"/>
              <a:t> ETEs pequeno porte</a:t>
            </a:r>
            <a:endParaRPr lang="en-US" sz="11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ED95C27-FAA4-716A-EB21-0F9FE285C8F7}"/>
              </a:ext>
            </a:extLst>
          </p:cNvPr>
          <p:cNvSpPr/>
          <p:nvPr/>
        </p:nvSpPr>
        <p:spPr>
          <a:xfrm>
            <a:off x="7400109" y="3454322"/>
            <a:ext cx="1282536" cy="778674"/>
          </a:xfrm>
          <a:prstGeom prst="rect">
            <a:avLst/>
          </a:prstGeom>
          <a:solidFill>
            <a:srgbClr val="248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Coletores de Tempo Seco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962236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23" name="Text 0">
            <a:extLst>
              <a:ext uri="{FF2B5EF4-FFF2-40B4-BE49-F238E27FC236}">
                <a16:creationId xmlns:a16="http://schemas.microsoft.com/office/drawing/2014/main" id="{10A7F1ED-7C0A-277D-C0AB-D0E3C0C9B352}"/>
              </a:ext>
            </a:extLst>
          </p:cNvPr>
          <p:cNvSpPr/>
          <p:nvPr/>
        </p:nvSpPr>
        <p:spPr>
          <a:xfrm>
            <a:off x="457200" y="237744"/>
            <a:ext cx="768096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1600" b="1" dirty="0">
                <a:solidFill>
                  <a:srgbClr val="0C3347"/>
                </a:solidFill>
                <a:latin typeface="Montserrat"/>
              </a:rPr>
              <a:t>SUBPROGRAMA 2.1. –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Implementação</a:t>
            </a:r>
            <a:r>
              <a:rPr lang="en-US" sz="1600" b="1" dirty="0">
                <a:solidFill>
                  <a:srgbClr val="0C3347"/>
                </a:solidFill>
                <a:latin typeface="Montserrat"/>
              </a:rPr>
              <a:t> e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Operação</a:t>
            </a:r>
            <a:r>
              <a:rPr lang="en-US" sz="1600" b="1" dirty="0">
                <a:solidFill>
                  <a:srgbClr val="0C3347"/>
                </a:solidFill>
                <a:latin typeface="Montserrat"/>
              </a:rPr>
              <a:t> do SES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14F94C0-0EA1-D933-86E2-9C89DCC7C2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2370"/>
          <a:stretch>
            <a:fillRect/>
          </a:stretch>
        </p:blipFill>
        <p:spPr>
          <a:xfrm>
            <a:off x="3478740" y="899160"/>
            <a:ext cx="5581658" cy="3855720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A88266F9-F0A5-E6C6-F191-A0D4493D79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598" y="-195722"/>
            <a:ext cx="1641262" cy="1823814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7D712F8D-4F51-D498-6B51-BCAD7FCB43AF}"/>
              </a:ext>
            </a:extLst>
          </p:cNvPr>
          <p:cNvSpPr/>
          <p:nvPr/>
        </p:nvSpPr>
        <p:spPr>
          <a:xfrm>
            <a:off x="4572000" y="1628092"/>
            <a:ext cx="576775" cy="1303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584AEFB9-8589-0E3E-F80A-20871DFBD8CC}"/>
              </a:ext>
            </a:extLst>
          </p:cNvPr>
          <p:cNvSpPr/>
          <p:nvPr/>
        </p:nvSpPr>
        <p:spPr>
          <a:xfrm>
            <a:off x="457200" y="3292681"/>
            <a:ext cx="302154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1100" b="1" dirty="0">
                <a:solidFill>
                  <a:srgbClr val="0C3347"/>
                </a:solidFill>
                <a:latin typeface="Montserrat"/>
              </a:rPr>
              <a:t>SUBPROGRAMA 2.5. </a:t>
            </a:r>
            <a:r>
              <a:rPr lang="en-US" sz="1100" b="1" dirty="0" err="1">
                <a:solidFill>
                  <a:srgbClr val="0C3347"/>
                </a:solidFill>
                <a:latin typeface="Montserrat"/>
              </a:rPr>
              <a:t>Descomissionamento</a:t>
            </a:r>
            <a:endParaRPr lang="en-US" sz="1100" b="1" dirty="0">
              <a:solidFill>
                <a:srgbClr val="0C3347"/>
              </a:solidFill>
              <a:latin typeface="Montserrat"/>
            </a:endParaRPr>
          </a:p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1100" b="1" dirty="0">
                <a:solidFill>
                  <a:srgbClr val="0C3347"/>
                </a:solidFill>
                <a:latin typeface="Montserrat"/>
              </a:rPr>
              <a:t>de ETEs de Pequeno </a:t>
            </a:r>
            <a:r>
              <a:rPr lang="en-US" sz="1100" b="1" dirty="0" err="1">
                <a:solidFill>
                  <a:srgbClr val="0C3347"/>
                </a:solidFill>
                <a:latin typeface="Montserrat"/>
              </a:rPr>
              <a:t>porte</a:t>
            </a:r>
            <a:endParaRPr lang="en-US" sz="1100" b="1" dirty="0">
              <a:solidFill>
                <a:srgbClr val="0C3347"/>
              </a:solidFill>
              <a:latin typeface="Montserrat"/>
            </a:endParaRPr>
          </a:p>
        </p:txBody>
      </p:sp>
      <p:sp>
        <p:nvSpPr>
          <p:cNvPr id="9" name="Google Shape;219;p29">
            <a:extLst>
              <a:ext uri="{FF2B5EF4-FFF2-40B4-BE49-F238E27FC236}">
                <a16:creationId xmlns:a16="http://schemas.microsoft.com/office/drawing/2014/main" id="{50721EAF-757A-956A-AB0F-0B78C825045D}"/>
              </a:ext>
            </a:extLst>
          </p:cNvPr>
          <p:cNvSpPr txBox="1"/>
          <p:nvPr/>
        </p:nvSpPr>
        <p:spPr>
          <a:xfrm>
            <a:off x="276247" y="1032990"/>
            <a:ext cx="2878433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730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Planejamento da SANEMAR prevê o atendimento da região, com ETEs e redes de esgotamento;</a:t>
            </a:r>
          </a:p>
          <a:p>
            <a:pPr marL="2730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Fortalecimento de ações de monitoramento operacional, tanto nas Redes Coletora quanto nas ETEs em operação e futuras;</a:t>
            </a:r>
          </a:p>
          <a:p>
            <a:pPr marL="2730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Estratégias de capacitação de operadores para garantia de qualidade operacional;</a:t>
            </a:r>
          </a:p>
          <a:p>
            <a:pPr marL="2730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Possibilidade de </a:t>
            </a:r>
            <a:r>
              <a:rPr lang="pt-BR" sz="1000" dirty="0" err="1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reúso</a:t>
            </a: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de água nas ETEs Inoã Norte e ETE </a:t>
            </a:r>
            <a:r>
              <a:rPr lang="pt-BR" sz="1000" dirty="0" err="1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Itaipuaçú</a:t>
            </a: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10" name="Google Shape;219;p29">
            <a:extLst>
              <a:ext uri="{FF2B5EF4-FFF2-40B4-BE49-F238E27FC236}">
                <a16:creationId xmlns:a16="http://schemas.microsoft.com/office/drawing/2014/main" id="{65684059-4A80-3CA4-DF20-B17A067AF03B}"/>
              </a:ext>
            </a:extLst>
          </p:cNvPr>
          <p:cNvSpPr txBox="1"/>
          <p:nvPr/>
        </p:nvSpPr>
        <p:spPr>
          <a:xfrm>
            <a:off x="276246" y="4024549"/>
            <a:ext cx="287843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730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Descomissionamento da ETE Peri, MCMV Inoã, MCMV </a:t>
            </a:r>
            <a:r>
              <a:rPr lang="pt-BR" sz="1000" dirty="0" err="1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Itaipuaçú</a:t>
            </a: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e destinação do afluente da </a:t>
            </a:r>
            <a:r>
              <a:rPr lang="pt-BR" sz="1000" dirty="0" err="1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MikroETE</a:t>
            </a: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47 para a ETE </a:t>
            </a:r>
            <a:r>
              <a:rPr lang="pt-BR" sz="1000" dirty="0" err="1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Itaipuaçú</a:t>
            </a: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no médio ou curto prazo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D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F5F4A9-A574-D43E-4511-E7C706148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0">
            <a:extLst>
              <a:ext uri="{FF2B5EF4-FFF2-40B4-BE49-F238E27FC236}">
                <a16:creationId xmlns:a16="http://schemas.microsoft.com/office/drawing/2014/main" id="{315DDA9C-7C51-3B75-37D5-70B8BE8D7452}"/>
              </a:ext>
            </a:extLst>
          </p:cNvPr>
          <p:cNvSpPr/>
          <p:nvPr/>
        </p:nvSpPr>
        <p:spPr>
          <a:xfrm>
            <a:off x="457200" y="237744"/>
            <a:ext cx="768096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1600" b="1" dirty="0">
                <a:solidFill>
                  <a:srgbClr val="0C3347"/>
                </a:solidFill>
                <a:latin typeface="Montserrat"/>
              </a:rPr>
              <a:t>SUBPROGRAMA 2.1. –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Implementação</a:t>
            </a:r>
            <a:r>
              <a:rPr lang="en-US" sz="1600" b="1" dirty="0">
                <a:solidFill>
                  <a:srgbClr val="0C3347"/>
                </a:solidFill>
                <a:latin typeface="Montserrat"/>
              </a:rPr>
              <a:t> e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Operação</a:t>
            </a:r>
            <a:r>
              <a:rPr lang="en-US" sz="1600" b="1" dirty="0">
                <a:solidFill>
                  <a:srgbClr val="0C3347"/>
                </a:solidFill>
                <a:latin typeface="Montserrat"/>
              </a:rPr>
              <a:t> do SES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C0821652-A67F-7D6E-9464-1C6EC9D674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598" y="-195722"/>
            <a:ext cx="1641262" cy="1823814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8B47165B-EFA2-C054-1A49-C3327CE632CF}"/>
              </a:ext>
            </a:extLst>
          </p:cNvPr>
          <p:cNvSpPr/>
          <p:nvPr/>
        </p:nvSpPr>
        <p:spPr>
          <a:xfrm>
            <a:off x="457200" y="503279"/>
            <a:ext cx="7680960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4500"/>
            </a:pPr>
            <a:r>
              <a:rPr lang="en-US" sz="1400" dirty="0">
                <a:solidFill>
                  <a:srgbClr val="0C3347"/>
                </a:solidFill>
                <a:latin typeface="Montserrat"/>
                <a:sym typeface="Arial"/>
              </a:rPr>
              <a:t>VISÃO GERAL – SES AP1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AC44845-2185-01CD-F366-D03F9ED4E9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726" y="1101200"/>
            <a:ext cx="8698129" cy="3425079"/>
          </a:xfrm>
          <a:prstGeom prst="rect">
            <a:avLst/>
          </a:prstGeom>
        </p:spPr>
      </p:pic>
      <p:pic>
        <p:nvPicPr>
          <p:cNvPr id="4" name="Image 1" descr="assets/footer_logos.png">
            <a:extLst>
              <a:ext uri="{FF2B5EF4-FFF2-40B4-BE49-F238E27FC236}">
                <a16:creationId xmlns:a16="http://schemas.microsoft.com/office/drawing/2014/main" id="{2282ABB9-7455-8CAF-C88A-09943564A7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402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D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B86D53-13FF-CBC4-B6DF-46E9F4048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0">
            <a:extLst>
              <a:ext uri="{FF2B5EF4-FFF2-40B4-BE49-F238E27FC236}">
                <a16:creationId xmlns:a16="http://schemas.microsoft.com/office/drawing/2014/main" id="{45F09F38-C85B-3713-2E10-EBDA439CA8A6}"/>
              </a:ext>
            </a:extLst>
          </p:cNvPr>
          <p:cNvSpPr/>
          <p:nvPr/>
        </p:nvSpPr>
        <p:spPr>
          <a:xfrm>
            <a:off x="457200" y="237744"/>
            <a:ext cx="768096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1600" b="1" dirty="0">
                <a:solidFill>
                  <a:srgbClr val="0C3347"/>
                </a:solidFill>
                <a:latin typeface="Montserrat"/>
              </a:rPr>
              <a:t>SUBPROGRAMA 2.1. –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Implementação</a:t>
            </a:r>
            <a:r>
              <a:rPr lang="en-US" sz="1600" b="1" dirty="0">
                <a:solidFill>
                  <a:srgbClr val="0C3347"/>
                </a:solidFill>
                <a:latin typeface="Montserrat"/>
              </a:rPr>
              <a:t> e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Operação</a:t>
            </a:r>
            <a:r>
              <a:rPr lang="en-US" sz="1600" b="1" dirty="0">
                <a:solidFill>
                  <a:srgbClr val="0C3347"/>
                </a:solidFill>
                <a:latin typeface="Montserrat"/>
              </a:rPr>
              <a:t> do SES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21F3D7C6-052A-D020-6B0B-2489136850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598" y="-195722"/>
            <a:ext cx="1641262" cy="1823814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F0491183-5C6D-9C27-B98A-120F9128B448}"/>
              </a:ext>
            </a:extLst>
          </p:cNvPr>
          <p:cNvSpPr/>
          <p:nvPr/>
        </p:nvSpPr>
        <p:spPr>
          <a:xfrm>
            <a:off x="457200" y="503279"/>
            <a:ext cx="7680960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4500"/>
            </a:pPr>
            <a:r>
              <a:rPr lang="en-US" sz="1400" dirty="0">
                <a:solidFill>
                  <a:srgbClr val="0C3347"/>
                </a:solidFill>
                <a:latin typeface="Montserrat"/>
                <a:sym typeface="Arial"/>
              </a:rPr>
              <a:t>VISÃO GERAL – SES AP1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E5DCD4A6-7294-8282-C690-BEEDDE6367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72" y="1317737"/>
            <a:ext cx="8484655" cy="3322483"/>
          </a:xfrm>
          <a:prstGeom prst="rect">
            <a:avLst/>
          </a:prstGeom>
        </p:spPr>
      </p:pic>
      <p:pic>
        <p:nvPicPr>
          <p:cNvPr id="12" name="Image 1" descr="assets/footer_logos.png">
            <a:extLst>
              <a:ext uri="{FF2B5EF4-FFF2-40B4-BE49-F238E27FC236}">
                <a16:creationId xmlns:a16="http://schemas.microsoft.com/office/drawing/2014/main" id="{12ED4F0C-ABBE-71F0-62F7-31BBB63799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745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3D5AB-86A4-AB4C-B793-CD7C1E135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assets/footer_logos.png">
            <a:extLst>
              <a:ext uri="{FF2B5EF4-FFF2-40B4-BE49-F238E27FC236}">
                <a16:creationId xmlns:a16="http://schemas.microsoft.com/office/drawing/2014/main" id="{85445DBD-6036-021F-1D5D-499631778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23" name="Text 0">
            <a:extLst>
              <a:ext uri="{FF2B5EF4-FFF2-40B4-BE49-F238E27FC236}">
                <a16:creationId xmlns:a16="http://schemas.microsoft.com/office/drawing/2014/main" id="{09645378-16A3-FB1F-99FD-7F0F5D2FBDF8}"/>
              </a:ext>
            </a:extLst>
          </p:cNvPr>
          <p:cNvSpPr/>
          <p:nvPr/>
        </p:nvSpPr>
        <p:spPr>
          <a:xfrm>
            <a:off x="457200" y="237744"/>
            <a:ext cx="768096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1600" b="1" dirty="0">
                <a:solidFill>
                  <a:srgbClr val="0C3347"/>
                </a:solidFill>
                <a:latin typeface="Montserrat"/>
              </a:rPr>
              <a:t>SUBPROGRAMA 2.2. –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Monitoramento</a:t>
            </a:r>
            <a:r>
              <a:rPr lang="en-US" sz="1600" b="1" dirty="0">
                <a:solidFill>
                  <a:srgbClr val="0C3347"/>
                </a:solidFill>
                <a:latin typeface="Montserrat"/>
              </a:rPr>
              <a:t> de Águas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Superficiais</a:t>
            </a:r>
            <a:endParaRPr lang="en-US" sz="1600" b="1" dirty="0">
              <a:solidFill>
                <a:srgbClr val="0C3347"/>
              </a:solidFill>
              <a:latin typeface="Montserrat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877DFD3-A490-255A-DBD3-22BED8C861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2370"/>
          <a:stretch>
            <a:fillRect/>
          </a:stretch>
        </p:blipFill>
        <p:spPr>
          <a:xfrm>
            <a:off x="3478740" y="899160"/>
            <a:ext cx="5581658" cy="3855720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0B9112CE-9683-CB1A-1BFF-E61AFAB462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598" y="-195722"/>
            <a:ext cx="1641262" cy="1823814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F34B3504-F229-F4F5-6001-3408035A4F36}"/>
              </a:ext>
            </a:extLst>
          </p:cNvPr>
          <p:cNvSpPr/>
          <p:nvPr/>
        </p:nvSpPr>
        <p:spPr>
          <a:xfrm>
            <a:off x="4572000" y="1628092"/>
            <a:ext cx="576775" cy="1303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Google Shape;219;p29">
            <a:extLst>
              <a:ext uri="{FF2B5EF4-FFF2-40B4-BE49-F238E27FC236}">
                <a16:creationId xmlns:a16="http://schemas.microsoft.com/office/drawing/2014/main" id="{F39F81AF-1AF4-46EF-1DBB-689CD9C95FA4}"/>
              </a:ext>
            </a:extLst>
          </p:cNvPr>
          <p:cNvSpPr txBox="1"/>
          <p:nvPr/>
        </p:nvSpPr>
        <p:spPr>
          <a:xfrm>
            <a:off x="276247" y="1316033"/>
            <a:ext cx="2878433" cy="884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730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Implementação de um Monitoramento Ambiental que auxiliará como norteador de tomada de decisões e monitoramento da eficiência dos Sistemas de Esgotamento Existentes</a:t>
            </a:r>
          </a:p>
        </p:txBody>
      </p:sp>
      <p:sp>
        <p:nvSpPr>
          <p:cNvPr id="6" name="Shape 15">
            <a:extLst>
              <a:ext uri="{FF2B5EF4-FFF2-40B4-BE49-F238E27FC236}">
                <a16:creationId xmlns:a16="http://schemas.microsoft.com/office/drawing/2014/main" id="{5B0E1B4A-8761-C0FC-8353-9E467BF17899}"/>
              </a:ext>
            </a:extLst>
          </p:cNvPr>
          <p:cNvSpPr/>
          <p:nvPr/>
        </p:nvSpPr>
        <p:spPr>
          <a:xfrm>
            <a:off x="1140152" y="2465396"/>
            <a:ext cx="1150620" cy="1150620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pPr algn="ctr"/>
            <a:endParaRPr lang="pt-BR" dirty="0"/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D87734A8-74B3-7C47-73EC-2E887C069B56}"/>
              </a:ext>
            </a:extLst>
          </p:cNvPr>
          <p:cNvSpPr/>
          <p:nvPr/>
        </p:nvSpPr>
        <p:spPr>
          <a:xfrm>
            <a:off x="1281973" y="2613926"/>
            <a:ext cx="866978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C3347"/>
              </a:buClr>
              <a:buSzPts val="3000"/>
            </a:pPr>
            <a:r>
              <a:rPr lang="en-US" sz="3600" b="1" dirty="0">
                <a:solidFill>
                  <a:schemeClr val="bg1"/>
                </a:solidFill>
                <a:latin typeface="Montserrat"/>
              </a:rPr>
              <a:t>34</a:t>
            </a:r>
            <a:endParaRPr lang="en-US" sz="1600" b="1" dirty="0">
              <a:solidFill>
                <a:schemeClr val="bg1"/>
              </a:solidFill>
              <a:latin typeface="Montserrat"/>
            </a:endParaRPr>
          </a:p>
          <a:p>
            <a:pPr algn="ctr">
              <a:buClr>
                <a:srgbClr val="0C3347"/>
              </a:buClr>
              <a:buSzPts val="3000"/>
            </a:pPr>
            <a:r>
              <a:rPr lang="en-US" sz="1600" b="1" dirty="0" err="1">
                <a:solidFill>
                  <a:schemeClr val="bg1"/>
                </a:solidFill>
                <a:latin typeface="Montserrat"/>
              </a:rPr>
              <a:t>pontos</a:t>
            </a:r>
            <a:endParaRPr lang="en-US" sz="1600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8" name="Google Shape;219;p29">
            <a:extLst>
              <a:ext uri="{FF2B5EF4-FFF2-40B4-BE49-F238E27FC236}">
                <a16:creationId xmlns:a16="http://schemas.microsoft.com/office/drawing/2014/main" id="{773DE433-2C9E-6704-46AE-56483990FAF8}"/>
              </a:ext>
            </a:extLst>
          </p:cNvPr>
          <p:cNvSpPr txBox="1"/>
          <p:nvPr/>
        </p:nvSpPr>
        <p:spPr>
          <a:xfrm>
            <a:off x="323021" y="3764546"/>
            <a:ext cx="2784883" cy="53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01600"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</a:pP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 quantidade de pontos garante o monitoramento em todos os corpos receptores e bacias de esgotamento.</a:t>
            </a:r>
          </a:p>
        </p:txBody>
      </p:sp>
    </p:spTree>
    <p:extLst>
      <p:ext uri="{BB962C8B-B14F-4D97-AF65-F5344CB8AC3E}">
        <p14:creationId xmlns:p14="http://schemas.microsoft.com/office/powerpoint/2010/main" val="1542033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5308C-D899-EE95-CC83-F7D411D19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assets/footer_logos.png">
            <a:extLst>
              <a:ext uri="{FF2B5EF4-FFF2-40B4-BE49-F238E27FC236}">
                <a16:creationId xmlns:a16="http://schemas.microsoft.com/office/drawing/2014/main" id="{8C586090-7C02-9B3C-6897-E93E53D04D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23" name="Text 0">
            <a:extLst>
              <a:ext uri="{FF2B5EF4-FFF2-40B4-BE49-F238E27FC236}">
                <a16:creationId xmlns:a16="http://schemas.microsoft.com/office/drawing/2014/main" id="{DD9078A0-B81A-4A87-ADA3-A22E1BE811EE}"/>
              </a:ext>
            </a:extLst>
          </p:cNvPr>
          <p:cNvSpPr/>
          <p:nvPr/>
        </p:nvSpPr>
        <p:spPr>
          <a:xfrm>
            <a:off x="457200" y="237744"/>
            <a:ext cx="768096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1600" b="1" dirty="0">
                <a:solidFill>
                  <a:srgbClr val="0C3347"/>
                </a:solidFill>
                <a:latin typeface="Montserrat"/>
              </a:rPr>
              <a:t>SUBPROGRAMA 2.3. e 2.4 –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Soluções</a:t>
            </a:r>
            <a:r>
              <a:rPr lang="en-US" sz="1600" b="1" dirty="0">
                <a:solidFill>
                  <a:srgbClr val="0C3347"/>
                </a:solidFill>
                <a:latin typeface="Montserrat"/>
              </a:rPr>
              <a:t>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Individuais</a:t>
            </a:r>
            <a:r>
              <a:rPr lang="en-US" sz="1600" b="1" dirty="0">
                <a:solidFill>
                  <a:srgbClr val="0C3347"/>
                </a:solidFill>
                <a:latin typeface="Montserrat"/>
              </a:rPr>
              <a:t> e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Ligações</a:t>
            </a:r>
            <a:r>
              <a:rPr lang="en-US" sz="1600" b="1" dirty="0">
                <a:solidFill>
                  <a:srgbClr val="0C3347"/>
                </a:solidFill>
                <a:latin typeface="Montserrat"/>
              </a:rPr>
              <a:t> à Rede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4BA5A3F-CA0F-5957-79D8-0859205FCB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2370"/>
          <a:stretch>
            <a:fillRect/>
          </a:stretch>
        </p:blipFill>
        <p:spPr>
          <a:xfrm>
            <a:off x="3478740" y="899160"/>
            <a:ext cx="5581658" cy="3855720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718FBAB3-CB02-388B-8EDB-0F776B1E7B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598" y="-195722"/>
            <a:ext cx="1641262" cy="1823814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999775F9-BF45-89C7-5754-13E5894BD146}"/>
              </a:ext>
            </a:extLst>
          </p:cNvPr>
          <p:cNvSpPr/>
          <p:nvPr/>
        </p:nvSpPr>
        <p:spPr>
          <a:xfrm>
            <a:off x="4572000" y="1628092"/>
            <a:ext cx="576775" cy="1303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4F3EDBD7-D173-001E-4CAB-15A021E457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3036839"/>
              </p:ext>
            </p:extLst>
          </p:nvPr>
        </p:nvGraphicFramePr>
        <p:xfrm>
          <a:off x="116768" y="2722098"/>
          <a:ext cx="3255510" cy="1938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A3922503-F94F-34DA-A1F7-B101BE28AC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0909794"/>
              </p:ext>
            </p:extLst>
          </p:nvPr>
        </p:nvGraphicFramePr>
        <p:xfrm>
          <a:off x="128079" y="783101"/>
          <a:ext cx="3255510" cy="1938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914449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FCB3F-8BE7-7E32-6F56-1458A7386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assets/footer_logos.png">
            <a:extLst>
              <a:ext uri="{FF2B5EF4-FFF2-40B4-BE49-F238E27FC236}">
                <a16:creationId xmlns:a16="http://schemas.microsoft.com/office/drawing/2014/main" id="{58E87B12-6450-AD4E-B324-21ACABBBE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23" name="Text 0">
            <a:extLst>
              <a:ext uri="{FF2B5EF4-FFF2-40B4-BE49-F238E27FC236}">
                <a16:creationId xmlns:a16="http://schemas.microsoft.com/office/drawing/2014/main" id="{488B866E-CEF1-9A14-9B5F-B614614C322E}"/>
              </a:ext>
            </a:extLst>
          </p:cNvPr>
          <p:cNvSpPr/>
          <p:nvPr/>
        </p:nvSpPr>
        <p:spPr>
          <a:xfrm>
            <a:off x="457200" y="237744"/>
            <a:ext cx="768096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1600" b="1" dirty="0">
                <a:solidFill>
                  <a:srgbClr val="0C3347"/>
                </a:solidFill>
                <a:latin typeface="Montserrat"/>
              </a:rPr>
              <a:t>SUBPROGRAMA 2.6. – Sistema de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Coletores</a:t>
            </a:r>
            <a:r>
              <a:rPr lang="en-US" sz="1600" b="1" dirty="0">
                <a:solidFill>
                  <a:srgbClr val="0C3347"/>
                </a:solidFill>
                <a:latin typeface="Montserrat"/>
              </a:rPr>
              <a:t>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em</a:t>
            </a:r>
            <a:r>
              <a:rPr lang="en-US" sz="1600" b="1" dirty="0">
                <a:solidFill>
                  <a:srgbClr val="0C3347"/>
                </a:solidFill>
                <a:latin typeface="Montserrat"/>
              </a:rPr>
              <a:t> Tempo Seco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A36A974-07A2-54D1-0CA5-D4C2A646F6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2370"/>
          <a:stretch>
            <a:fillRect/>
          </a:stretch>
        </p:blipFill>
        <p:spPr>
          <a:xfrm>
            <a:off x="3478740" y="899160"/>
            <a:ext cx="5581658" cy="3855720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08AF699A-DE7D-F992-7B5C-DF802B9F80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598" y="-195722"/>
            <a:ext cx="1641262" cy="1823814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0BDE2340-4236-DC2F-D883-5CA1335EA92C}"/>
              </a:ext>
            </a:extLst>
          </p:cNvPr>
          <p:cNvSpPr/>
          <p:nvPr/>
        </p:nvSpPr>
        <p:spPr>
          <a:xfrm>
            <a:off x="4572000" y="1628092"/>
            <a:ext cx="576775" cy="1303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Google Shape;219;p29">
            <a:extLst>
              <a:ext uri="{FF2B5EF4-FFF2-40B4-BE49-F238E27FC236}">
                <a16:creationId xmlns:a16="http://schemas.microsoft.com/office/drawing/2014/main" id="{6B51190B-D587-9EBD-FD70-FD222C20D2AC}"/>
              </a:ext>
            </a:extLst>
          </p:cNvPr>
          <p:cNvSpPr txBox="1"/>
          <p:nvPr/>
        </p:nvSpPr>
        <p:spPr>
          <a:xfrm>
            <a:off x="276247" y="1021034"/>
            <a:ext cx="2878433" cy="1061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730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Elaboração de Estudos e Implementação de rede coletora e CTS para interceptação de lançamentos de esgoto na drenagem;</a:t>
            </a:r>
          </a:p>
          <a:p>
            <a:pPr marL="2730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Favorece a proteção dos corpos hídricos e as condições sanitárias da região.</a:t>
            </a: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517F3A9F-1B78-8645-7E84-D02B6C8A0246}"/>
              </a:ext>
            </a:extLst>
          </p:cNvPr>
          <p:cNvSpPr/>
          <p:nvPr/>
        </p:nvSpPr>
        <p:spPr>
          <a:xfrm>
            <a:off x="361540" y="2422704"/>
            <a:ext cx="2955170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2800" b="1" dirty="0">
                <a:solidFill>
                  <a:srgbClr val="C0392B"/>
                </a:solidFill>
                <a:latin typeface="Montserrat"/>
              </a:rPr>
              <a:t>41,2 km de rede</a:t>
            </a:r>
          </a:p>
        </p:txBody>
      </p:sp>
      <p:sp>
        <p:nvSpPr>
          <p:cNvPr id="7" name="Google Shape;219;p29">
            <a:extLst>
              <a:ext uri="{FF2B5EF4-FFF2-40B4-BE49-F238E27FC236}">
                <a16:creationId xmlns:a16="http://schemas.microsoft.com/office/drawing/2014/main" id="{BB99AF4A-C6FC-B519-274D-12E8CE5D746A}"/>
              </a:ext>
            </a:extLst>
          </p:cNvPr>
          <p:cNvSpPr txBox="1"/>
          <p:nvPr/>
        </p:nvSpPr>
        <p:spPr>
          <a:xfrm>
            <a:off x="276246" y="2939769"/>
            <a:ext cx="2878433" cy="1061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016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</a:pP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Margeando os principais canais de drenagem da região e encaminhando o efluente para tratamento adequado</a:t>
            </a:r>
          </a:p>
          <a:p>
            <a:pPr marL="1016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</a:pPr>
            <a:endParaRPr lang="pt-BR" sz="1000" dirty="0">
              <a:solidFill>
                <a:srgbClr val="0C3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016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</a:pPr>
            <a:endParaRPr lang="pt-BR" sz="1000" dirty="0">
              <a:solidFill>
                <a:srgbClr val="0C3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016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</a:pP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Possibilidade de remoção de até</a:t>
            </a:r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58FAB8EC-B29A-5A03-DE7D-897446929787}"/>
              </a:ext>
            </a:extLst>
          </p:cNvPr>
          <p:cNvSpPr/>
          <p:nvPr/>
        </p:nvSpPr>
        <p:spPr>
          <a:xfrm>
            <a:off x="361539" y="3972357"/>
            <a:ext cx="2955170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pt-BR" sz="2400" b="1" dirty="0">
                <a:solidFill>
                  <a:srgbClr val="C0392B"/>
                </a:solidFill>
                <a:latin typeface="Montserrat"/>
              </a:rPr>
              <a:t>1642,4 </a:t>
            </a:r>
            <a:r>
              <a:rPr lang="pt-BR" sz="2400" b="1" dirty="0" err="1">
                <a:solidFill>
                  <a:srgbClr val="C0392B"/>
                </a:solidFill>
                <a:latin typeface="Montserrat"/>
              </a:rPr>
              <a:t>kgDBO</a:t>
            </a:r>
            <a:r>
              <a:rPr lang="pt-BR" sz="2400" b="1" dirty="0">
                <a:solidFill>
                  <a:srgbClr val="C0392B"/>
                </a:solidFill>
                <a:latin typeface="Montserrat"/>
              </a:rPr>
              <a:t>/dia</a:t>
            </a:r>
            <a:endParaRPr lang="en-US" sz="2400" b="1" dirty="0">
              <a:solidFill>
                <a:srgbClr val="C0392B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551334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37744"/>
            <a:ext cx="7680960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2400" b="1" dirty="0">
                <a:solidFill>
                  <a:srgbClr val="0C3347"/>
                </a:solidFill>
                <a:latin typeface="Montserrat"/>
              </a:rPr>
              <a:t>AÇÕES IMEDIATAS</a:t>
            </a:r>
          </a:p>
        </p:txBody>
      </p:sp>
      <p:sp>
        <p:nvSpPr>
          <p:cNvPr id="5" name="Text 1"/>
          <p:cNvSpPr/>
          <p:nvPr/>
        </p:nvSpPr>
        <p:spPr>
          <a:xfrm>
            <a:off x="475488" y="768096"/>
            <a:ext cx="7680960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4500"/>
            </a:pPr>
            <a:r>
              <a:rPr lang="en-US" sz="1400" dirty="0">
                <a:solidFill>
                  <a:srgbClr val="0C3347"/>
                </a:solidFill>
                <a:latin typeface="Montserrat"/>
              </a:rPr>
              <a:t>Pré-</a:t>
            </a:r>
            <a:r>
              <a:rPr lang="en-US" sz="1400" dirty="0" err="1">
                <a:solidFill>
                  <a:srgbClr val="0C3347"/>
                </a:solidFill>
                <a:latin typeface="Montserrat"/>
              </a:rPr>
              <a:t>requisitos</a:t>
            </a:r>
            <a:r>
              <a:rPr lang="en-US" sz="1400" dirty="0">
                <a:solidFill>
                  <a:srgbClr val="0C3347"/>
                </a:solidFill>
                <a:latin typeface="Montserrat"/>
              </a:rPr>
              <a:t> para </a:t>
            </a:r>
            <a:r>
              <a:rPr lang="en-US" sz="1400" dirty="0" err="1">
                <a:solidFill>
                  <a:srgbClr val="0C3347"/>
                </a:solidFill>
                <a:latin typeface="Montserrat"/>
              </a:rPr>
              <a:t>alcançar</a:t>
            </a:r>
            <a:r>
              <a:rPr lang="en-US" sz="1400" dirty="0">
                <a:solidFill>
                  <a:srgbClr val="0C3347"/>
                </a:solidFill>
                <a:latin typeface="Montserrat"/>
              </a:rPr>
              <a:t> a universalização </a:t>
            </a:r>
            <a:r>
              <a:rPr lang="en-US" sz="1400" dirty="0" err="1">
                <a:solidFill>
                  <a:srgbClr val="0C3347"/>
                </a:solidFill>
                <a:latin typeface="Montserrat"/>
              </a:rPr>
              <a:t>até</a:t>
            </a:r>
            <a:r>
              <a:rPr lang="en-US" sz="1400" dirty="0">
                <a:solidFill>
                  <a:srgbClr val="0C3347"/>
                </a:solidFill>
                <a:latin typeface="Montserrat"/>
              </a:rPr>
              <a:t> 2033</a:t>
            </a:r>
          </a:p>
        </p:txBody>
      </p:sp>
      <p:sp>
        <p:nvSpPr>
          <p:cNvPr id="6" name="Shape 2"/>
          <p:cNvSpPr/>
          <p:nvPr/>
        </p:nvSpPr>
        <p:spPr>
          <a:xfrm>
            <a:off x="502920" y="2235708"/>
            <a:ext cx="3977640" cy="87782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3"/>
          <p:cNvSpPr/>
          <p:nvPr/>
        </p:nvSpPr>
        <p:spPr>
          <a:xfrm>
            <a:off x="649224" y="2418588"/>
            <a:ext cx="512064" cy="512064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4"/>
          <p:cNvSpPr/>
          <p:nvPr/>
        </p:nvSpPr>
        <p:spPr>
          <a:xfrm>
            <a:off x="1271016" y="2272284"/>
            <a:ext cx="30815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Estudos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Projetos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Executivos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Realizar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estudos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 rede de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Coletores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Tempo Seco e do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Descomissionamento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ETEs.</a:t>
            </a:r>
            <a:endParaRPr lang="en-US" sz="1100" dirty="0"/>
          </a:p>
        </p:txBody>
      </p:sp>
      <p:sp>
        <p:nvSpPr>
          <p:cNvPr id="10" name="Shape 5"/>
          <p:cNvSpPr/>
          <p:nvPr/>
        </p:nvSpPr>
        <p:spPr>
          <a:xfrm>
            <a:off x="4663440" y="1234440"/>
            <a:ext cx="3977640" cy="87782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" name="Shape 6"/>
          <p:cNvSpPr/>
          <p:nvPr/>
        </p:nvSpPr>
        <p:spPr>
          <a:xfrm>
            <a:off x="4809744" y="1417320"/>
            <a:ext cx="512064" cy="512064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2" name="Image 3" descr="assets/icons/hand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8001" y="1555577"/>
            <a:ext cx="235549" cy="23554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431536" y="1271016"/>
            <a:ext cx="30815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Monitoramento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Operacional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das ETEs
</a:t>
            </a:r>
            <a:r>
              <a:rPr lang="en-US" sz="1000" b="1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nstrumentalizar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as ETES para o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monitramento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vazão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eficiênte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outras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análises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operacionais</a:t>
            </a:r>
            <a:endParaRPr lang="en-US" sz="1100" dirty="0"/>
          </a:p>
        </p:txBody>
      </p:sp>
      <p:sp>
        <p:nvSpPr>
          <p:cNvPr id="14" name="Shape 8"/>
          <p:cNvSpPr/>
          <p:nvPr/>
        </p:nvSpPr>
        <p:spPr>
          <a:xfrm>
            <a:off x="475488" y="1228332"/>
            <a:ext cx="3977640" cy="87782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5" name="Shape 9"/>
          <p:cNvSpPr/>
          <p:nvPr/>
        </p:nvSpPr>
        <p:spPr>
          <a:xfrm>
            <a:off x="649224" y="1411212"/>
            <a:ext cx="512064" cy="512064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6" name="Image 4" descr="assets/icons/industry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481" y="1549469"/>
            <a:ext cx="235549" cy="235549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271016" y="1264908"/>
            <a:ext cx="30815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Implantação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Comissionamento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das ETEs
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Realizar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estudos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processos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licenciamento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envolve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à ETE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Itaipuaçu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ETE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Recanto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ETE Santa Paula</a:t>
            </a:r>
            <a:endParaRPr lang="en-US" sz="1100" dirty="0"/>
          </a:p>
        </p:txBody>
      </p:sp>
      <p:sp>
        <p:nvSpPr>
          <p:cNvPr id="18" name="Shape 11"/>
          <p:cNvSpPr/>
          <p:nvPr/>
        </p:nvSpPr>
        <p:spPr>
          <a:xfrm>
            <a:off x="4663440" y="2240280"/>
            <a:ext cx="3977640" cy="87782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9" name="Shape 12"/>
          <p:cNvSpPr/>
          <p:nvPr/>
        </p:nvSpPr>
        <p:spPr>
          <a:xfrm>
            <a:off x="4809744" y="2423160"/>
            <a:ext cx="512064" cy="512064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0" name="Image 5" descr="assets/icons/map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8001" y="2561417"/>
            <a:ext cx="235549" cy="235549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5431536" y="2276856"/>
            <a:ext cx="30815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Cadastro técnico georreferenciado
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Garantir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recenseamento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das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soluções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individuais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de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Sistema de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Esgotamento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operação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00" dirty="0"/>
          </a:p>
        </p:txBody>
      </p:sp>
      <p:sp>
        <p:nvSpPr>
          <p:cNvPr id="22" name="Shape 14"/>
          <p:cNvSpPr/>
          <p:nvPr/>
        </p:nvSpPr>
        <p:spPr>
          <a:xfrm>
            <a:off x="502920" y="3246120"/>
            <a:ext cx="3977640" cy="87782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3" name="Shape 15"/>
          <p:cNvSpPr/>
          <p:nvPr/>
        </p:nvSpPr>
        <p:spPr>
          <a:xfrm>
            <a:off x="649224" y="3429000"/>
            <a:ext cx="512064" cy="512064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4" name="Image 6" descr="assets/icons/flask_w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7481" y="3567257"/>
            <a:ext cx="235549" cy="235549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1271016" y="3282696"/>
            <a:ext cx="30815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Monitoramento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Ambiental
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Operacionalziar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monitoramento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dos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receptores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00" dirty="0"/>
          </a:p>
        </p:txBody>
      </p:sp>
      <p:sp>
        <p:nvSpPr>
          <p:cNvPr id="26" name="Shape 17"/>
          <p:cNvSpPr/>
          <p:nvPr/>
        </p:nvSpPr>
        <p:spPr>
          <a:xfrm>
            <a:off x="4663440" y="3246120"/>
            <a:ext cx="3977640" cy="87782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7" name="Shape 18"/>
          <p:cNvSpPr/>
          <p:nvPr/>
        </p:nvSpPr>
        <p:spPr>
          <a:xfrm>
            <a:off x="4809744" y="3429000"/>
            <a:ext cx="512064" cy="512064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8" name="Image 7" descr="assets/icons/network_w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8001" y="3567257"/>
            <a:ext cx="235549" cy="235549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5431536" y="3282696"/>
            <a:ext cx="30815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Monitoramento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Operacional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das Redes
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Garantir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funcionamento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adequado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das redes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coletoras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00" dirty="0"/>
          </a:p>
        </p:txBody>
      </p:sp>
      <p:pic>
        <p:nvPicPr>
          <p:cNvPr id="31" name="Gráfico 30" descr="Livros com preenchimento sólido">
            <a:extLst>
              <a:ext uri="{FF2B5EF4-FFF2-40B4-BE49-F238E27FC236}">
                <a16:creationId xmlns:a16="http://schemas.microsoft.com/office/drawing/2014/main" id="{6D3B5B89-DE9A-C3AC-1968-1EC3F81BE5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3474" y="2495496"/>
            <a:ext cx="364662" cy="36466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birds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2880" y="228600"/>
            <a:ext cx="3840480" cy="1737360"/>
          </a:xfrm>
          <a:prstGeom prst="rect">
            <a:avLst/>
          </a:prstGeom>
        </p:spPr>
      </p:pic>
      <p:pic>
        <p:nvPicPr>
          <p:cNvPr id="3" name="Image 1" descr="assets/snak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75120" y="3383280"/>
            <a:ext cx="2286000" cy="1234440"/>
          </a:xfrm>
          <a:prstGeom prst="rect">
            <a:avLst/>
          </a:prstGeom>
        </p:spPr>
      </p:pic>
      <p:pic>
        <p:nvPicPr>
          <p:cNvPr id="6" name="Image 2" descr="assets/footer_logo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Google Shape;447;p39">
            <a:extLst>
              <a:ext uri="{FF2B5EF4-FFF2-40B4-BE49-F238E27FC236}">
                <a16:creationId xmlns:a16="http://schemas.microsoft.com/office/drawing/2014/main" id="{CA4E69B6-A124-9032-6B7D-79D1DA9AE14D}"/>
              </a:ext>
            </a:extLst>
          </p:cNvPr>
          <p:cNvSpPr txBox="1"/>
          <p:nvPr/>
        </p:nvSpPr>
        <p:spPr>
          <a:xfrm>
            <a:off x="-244800" y="1965960"/>
            <a:ext cx="93888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 b="1" i="0" u="none" strike="noStrike" cap="none">
                <a:solidFill>
                  <a:srgbClr val="0C3347"/>
                </a:solidFill>
                <a:latin typeface="Montserrat"/>
                <a:ea typeface="Montserrat"/>
                <a:cs typeface="Montserrat"/>
                <a:sym typeface="Montserrat"/>
              </a:rPr>
              <a:t>OBRIGADO!</a:t>
            </a:r>
            <a:endParaRPr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80677E1-19C3-4E5F-7B38-CB7884CEDF3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741" y="1130789"/>
            <a:ext cx="2133913" cy="237126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1001</Words>
  <Application>Microsoft Office PowerPoint</Application>
  <PresentationFormat>On-screen Show (16:9)</PresentationFormat>
  <Paragraphs>243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Montserrat</vt:lpstr>
      <vt:lpstr>Poppins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PMSB Maricá — Prognóstico e Plano de Ações — Água — AP1 — Itaipuaçu e Inoã</dc:title>
  <dc:subject>PptxGenJS Presentation</dc:subject>
  <dc:creator>PMSB Maricá — POLI/FAU/UFRJ</dc:creator>
  <cp:lastModifiedBy>Rodrigo Hoerner</cp:lastModifiedBy>
  <cp:revision>87</cp:revision>
  <dcterms:created xsi:type="dcterms:W3CDTF">2026-06-29T01:30:46Z</dcterms:created>
  <dcterms:modified xsi:type="dcterms:W3CDTF">2026-07-01T14:48:26Z</dcterms:modified>
</cp:coreProperties>
</file>