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A3F711-1433-4733-9A3E-BAE518786B17}" v="14" dt="2026-07-01T13:36:15.378"/>
    <p1510:client id="{AC0D620A-10E6-9BEE-6187-A1C17AC61BE6}" v="272" dt="2026-07-01T00:51:15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33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9101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PLANO MUNICIPAL DE SANEAMENTO BÁSICO DE MARICÁ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4879" y="1633293"/>
            <a:ext cx="7863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e Plano de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Abastecimento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Água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402292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4ª Audiência Pública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2920" y="4425260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AP1 — Itaipuaçu e Inoã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159137" y="4729624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de julho de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160520" y="1188720"/>
            <a:ext cx="822960" cy="82296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2" descr="assets/icons/drople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719" y="1410919"/>
            <a:ext cx="378562" cy="37856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48640" y="22402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e Plano de Ações</a:t>
            </a:r>
            <a:endParaRPr lang="en-US" sz="4000" dirty="0"/>
          </a:p>
        </p:txBody>
      </p:sp>
      <p:sp>
        <p:nvSpPr>
          <p:cNvPr id="7" name="Shape 2"/>
          <p:cNvSpPr/>
          <p:nvPr/>
        </p:nvSpPr>
        <p:spPr>
          <a:xfrm>
            <a:off x="2011680" y="2971800"/>
            <a:ext cx="5120640" cy="0"/>
          </a:xfrm>
          <a:prstGeom prst="line">
            <a:avLst/>
          </a:prstGeom>
          <a:noFill/>
          <a:ln w="12700">
            <a:solidFill>
              <a:srgbClr val="0B344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3"/>
          <p:cNvSpPr/>
          <p:nvPr/>
        </p:nvSpPr>
        <p:spPr>
          <a:xfrm>
            <a:off x="548640" y="303580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4 (Prognóstico) e Produto 7 (Programas e Ações)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548640" y="34564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Abastecimento de Água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de partida: segurança hídrica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tema que orienta todo o prognóstico do abastecimento de água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502920" y="118872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Maricá cresce rápido e </a:t>
            </a: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depende de água importada</a:t>
            </a: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 sistema atual não acompanha a demanda — o desafio central é </a:t>
            </a:r>
            <a:r>
              <a:rPr lang="en-US" sz="14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 a disponibilidade hídrica</a:t>
            </a: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 regularidade e qualidade.</a:t>
            </a:r>
            <a:endParaRPr lang="en-US" sz="1450" dirty="0"/>
          </a:p>
        </p:txBody>
      </p:sp>
      <p:sp>
        <p:nvSpPr>
          <p:cNvPr id="7" name="Shape 3"/>
          <p:cNvSpPr/>
          <p:nvPr/>
        </p:nvSpPr>
        <p:spPr>
          <a:xfrm>
            <a:off x="502920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557784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3300" dirty="0"/>
          </a:p>
        </p:txBody>
      </p:sp>
      <p:sp>
        <p:nvSpPr>
          <p:cNvPr id="9" name="Text 5"/>
          <p:cNvSpPr/>
          <p:nvPr/>
        </p:nvSpPr>
        <p:spPr>
          <a:xfrm>
            <a:off x="612648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 urbano por rede (SINISA 2024)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2587752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2642616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≈37%</a:t>
            </a:r>
            <a:endParaRPr lang="en-US" sz="3300" dirty="0"/>
          </a:p>
        </p:txBody>
      </p:sp>
      <p:sp>
        <p:nvSpPr>
          <p:cNvPr id="12" name="Text 8"/>
          <p:cNvSpPr/>
          <p:nvPr/>
        </p:nvSpPr>
        <p:spPr>
          <a:xfrm>
            <a:off x="2697480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déficit da vazão hoje demandada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672584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4" name="Text 10"/>
          <p:cNvSpPr/>
          <p:nvPr/>
        </p:nvSpPr>
        <p:spPr>
          <a:xfrm>
            <a:off x="4727448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+92%</a:t>
            </a:r>
            <a:endParaRPr lang="en-US" sz="3300" dirty="0"/>
          </a:p>
        </p:txBody>
      </p:sp>
      <p:sp>
        <p:nvSpPr>
          <p:cNvPr id="15" name="Text 11"/>
          <p:cNvSpPr/>
          <p:nvPr/>
        </p:nvSpPr>
        <p:spPr>
          <a:xfrm>
            <a:off x="4782312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da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</a:t>
            </a: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</a:t>
            </a: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2047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757416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/>
          <p:nvPr/>
        </p:nvSpPr>
        <p:spPr>
          <a:xfrm>
            <a:off x="6812280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+836</a:t>
            </a:r>
            <a:endParaRPr lang="en-US" sz="3300" dirty="0"/>
          </a:p>
        </p:txBody>
      </p:sp>
      <p:sp>
        <p:nvSpPr>
          <p:cNvPr id="18" name="Text 14"/>
          <p:cNvSpPr/>
          <p:nvPr/>
        </p:nvSpPr>
        <p:spPr>
          <a:xfrm>
            <a:off x="6867144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L/s de produção a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502920" y="3611880"/>
            <a:ext cx="8138160" cy="713232"/>
          </a:xfrm>
          <a:prstGeom prst="roundRect">
            <a:avLst>
              <a:gd name="adj" fmla="val 10256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/>
          <p:nvPr/>
        </p:nvSpPr>
        <p:spPr>
          <a:xfrm>
            <a:off x="685800" y="3611880"/>
            <a:ext cx="7772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Produção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média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atual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sz="1250" b="1" dirty="0">
                <a:solidFill>
                  <a:srgbClr val="248A99"/>
                </a:solidFill>
                <a:latin typeface="Calibri"/>
                <a:ea typeface="Calibri"/>
                <a:cs typeface="Calibri"/>
              </a:rPr>
              <a:t>410 L/s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 (260 ETA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Laranjal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· 60 ETA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Maricá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· 90 ETA Ponta Negra).</a:t>
            </a:r>
            <a:endParaRPr lang="en-US" sz="12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l">
              <a:buNone/>
            </a:pP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Reservação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ampliar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sz="1250" b="1" dirty="0">
                <a:solidFill>
                  <a:srgbClr val="248A99"/>
                </a:solidFill>
                <a:latin typeface="Calibri"/>
                <a:ea typeface="Calibri"/>
                <a:cs typeface="Calibri"/>
              </a:rPr>
              <a:t>+24.559 m³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até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o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fim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do plano (2047).</a:t>
            </a:r>
            <a:endParaRPr lang="en-US" sz="125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O </a:t>
            </a: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Cenário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Planejamento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do PMSB</a:t>
            </a:r>
            <a:endParaRPr lang="en-US" sz="2800" dirty="0" err="1">
              <a:latin typeface="Calibri"/>
              <a:ea typeface="Calibri"/>
              <a:cs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458289" y="1354184"/>
            <a:ext cx="8199119" cy="3208019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712143" y="1477192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check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14" y="1630263"/>
            <a:ext cx="260787" cy="2607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75954" y="1511809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Cenário Factível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376173" y="2014950"/>
            <a:ext cx="6620689" cy="1756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Nova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captação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no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rio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Caceribu +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aproveitamento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mananciais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locais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 e ETA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Laranjal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Interligação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dos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sistemas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das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três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Áreas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Planejamento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Redução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perdas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reuso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expansão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da rede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distribuição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Universalização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com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regularidade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saneamento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rural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estruturado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.</a:t>
            </a:r>
            <a:endParaRPr lang="en-US" dirty="0" err="1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Prognóstico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do Sistema — AP1 (</a:t>
            </a: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Itaipuaçu-Inoã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)</a:t>
            </a:r>
            <a:endParaRPr lang="en-US" sz="2800" dirty="0">
              <a:latin typeface="Calibri"/>
              <a:ea typeface="Calibri"/>
              <a:cs typeface="Calibri"/>
            </a:endParaRPr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isolado: hoje 100% abastecido por água importada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48640" y="1280160"/>
            <a:ext cx="2286000" cy="457200"/>
          </a:xfrm>
          <a:prstGeom prst="roundRect">
            <a:avLst>
              <a:gd name="adj" fmla="val 12000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585216" y="1298448"/>
            <a:ext cx="2212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Laranjal (São Gonçalo)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 importada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1691640" y="1783080"/>
            <a:ext cx="0" cy="365760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5"/>
          <p:cNvSpPr/>
          <p:nvPr/>
        </p:nvSpPr>
        <p:spPr>
          <a:xfrm>
            <a:off x="1051560" y="1837944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260 L/s</a:t>
            </a:r>
            <a:endParaRPr lang="en-US" sz="900" dirty="0"/>
          </a:p>
        </p:txBody>
      </p:sp>
      <p:sp>
        <p:nvSpPr>
          <p:cNvPr id="10" name="Shape 6"/>
          <p:cNvSpPr/>
          <p:nvPr/>
        </p:nvSpPr>
        <p:spPr>
          <a:xfrm>
            <a:off x="548640" y="2194560"/>
            <a:ext cx="2286000" cy="457200"/>
          </a:xfrm>
          <a:prstGeom prst="roundRect">
            <a:avLst>
              <a:gd name="adj" fmla="val 12000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585216" y="2212848"/>
            <a:ext cx="2212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Booster Ipiíba ampliado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Qnom. = 360 L/s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1691640" y="2697480"/>
            <a:ext cx="0" cy="365760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9"/>
          <p:cNvSpPr/>
          <p:nvPr/>
        </p:nvSpPr>
        <p:spPr>
          <a:xfrm>
            <a:off x="1051560" y="2752344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 L/s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548640" y="3108960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Text 11"/>
          <p:cNvSpPr/>
          <p:nvPr/>
        </p:nvSpPr>
        <p:spPr>
          <a:xfrm>
            <a:off x="585216" y="3127248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 AP1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1691640" y="3566160"/>
            <a:ext cx="0" cy="310896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3"/>
          <p:cNvSpPr/>
          <p:nvPr/>
        </p:nvSpPr>
        <p:spPr>
          <a:xfrm>
            <a:off x="548640" y="3913632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Text 14"/>
          <p:cNvSpPr/>
          <p:nvPr/>
        </p:nvSpPr>
        <p:spPr>
          <a:xfrm>
            <a:off x="585216" y="3931920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de distribuição → Bairros AP1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 flipH="1">
            <a:off x="2834640" y="3354969"/>
            <a:ext cx="772666" cy="0"/>
          </a:xfrm>
          <a:prstGeom prst="line">
            <a:avLst/>
          </a:prstGeom>
          <a:noFill/>
          <a:ln w="19050">
            <a:solidFill>
              <a:srgbClr val="19345F"/>
            </a:solidFill>
            <a:prstDash val="dash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6"/>
          <p:cNvSpPr/>
          <p:nvPr/>
        </p:nvSpPr>
        <p:spPr>
          <a:xfrm>
            <a:off x="3611881" y="3114398"/>
            <a:ext cx="1371600" cy="45720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17"/>
          <p:cNvSpPr/>
          <p:nvPr/>
        </p:nvSpPr>
        <p:spPr>
          <a:xfrm>
            <a:off x="3648457" y="3132686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Futura interligação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Caceribu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3566161" y="362907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85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Adutora</a:t>
            </a:r>
            <a:r>
              <a:rPr lang="en-US" sz="85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 de </a:t>
            </a:r>
            <a:r>
              <a:rPr lang="en-US" sz="85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Água</a:t>
            </a:r>
            <a:r>
              <a:rPr lang="en-US" sz="85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85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Tratada</a:t>
            </a:r>
            <a:endParaRPr lang="pt-BR" dirty="0" err="1"/>
          </a:p>
        </p:txBody>
      </p:sp>
      <p:sp>
        <p:nvSpPr>
          <p:cNvPr id="23" name="Shape 19"/>
          <p:cNvSpPr/>
          <p:nvPr/>
        </p:nvSpPr>
        <p:spPr>
          <a:xfrm>
            <a:off x="5394960" y="1023910"/>
            <a:ext cx="3200400" cy="3456868"/>
          </a:xfrm>
          <a:prstGeom prst="roundRect">
            <a:avLst>
              <a:gd name="adj" fmla="val 239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4" name="Text 20"/>
          <p:cNvSpPr/>
          <p:nvPr/>
        </p:nvSpPr>
        <p:spPr>
          <a:xfrm>
            <a:off x="5577840" y="1109908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Evolução</a:t>
            </a:r>
            <a:r>
              <a:rPr lang="en-US" sz="13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da </a:t>
            </a:r>
            <a:r>
              <a:rPr lang="en-US" sz="13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demanda</a:t>
            </a:r>
            <a:endParaRPr lang="en-US" sz="1300" b="1" dirty="0">
              <a:solidFill>
                <a:srgbClr val="0B344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Shape 21"/>
          <p:cNvSpPr/>
          <p:nvPr/>
        </p:nvSpPr>
        <p:spPr>
          <a:xfrm>
            <a:off x="5504688" y="1521388"/>
            <a:ext cx="2980944" cy="457200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2"/>
          <p:cNvSpPr/>
          <p:nvPr/>
        </p:nvSpPr>
        <p:spPr>
          <a:xfrm>
            <a:off x="5596128" y="15213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 2047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6995160" y="15213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847 L/s</a:t>
            </a:r>
            <a:endParaRPr lang="en-US" sz="1150" dirty="0"/>
          </a:p>
        </p:txBody>
      </p:sp>
      <p:sp>
        <p:nvSpPr>
          <p:cNvPr id="28" name="Text 24"/>
          <p:cNvSpPr/>
          <p:nvPr/>
        </p:nvSpPr>
        <p:spPr>
          <a:xfrm>
            <a:off x="5596128" y="19785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Vazão a ampliar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6995160" y="19785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587 L/s (a maior do município)</a:t>
            </a:r>
            <a:endParaRPr lang="en-US" sz="1150" dirty="0"/>
          </a:p>
        </p:txBody>
      </p:sp>
      <p:sp>
        <p:nvSpPr>
          <p:cNvPr id="30" name="Shape 26"/>
          <p:cNvSpPr/>
          <p:nvPr/>
        </p:nvSpPr>
        <p:spPr>
          <a:xfrm>
            <a:off x="5504688" y="2435788"/>
            <a:ext cx="2980944" cy="457200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7"/>
          <p:cNvSpPr/>
          <p:nvPr/>
        </p:nvSpPr>
        <p:spPr>
          <a:xfrm>
            <a:off x="5596128" y="24357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Reservação a ampliar</a:t>
            </a:r>
            <a:endParaRPr lang="en-US" sz="1050" dirty="0"/>
          </a:p>
        </p:txBody>
      </p:sp>
      <p:sp>
        <p:nvSpPr>
          <p:cNvPr id="32" name="Text 28"/>
          <p:cNvSpPr/>
          <p:nvPr/>
        </p:nvSpPr>
        <p:spPr>
          <a:xfrm>
            <a:off x="6995160" y="24357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+16.893 m³</a:t>
            </a:r>
            <a:endParaRPr lang="en-US" sz="1150" dirty="0"/>
          </a:p>
        </p:txBody>
      </p:sp>
      <p:sp>
        <p:nvSpPr>
          <p:cNvPr id="33" name="Text 29"/>
          <p:cNvSpPr/>
          <p:nvPr/>
        </p:nvSpPr>
        <p:spPr>
          <a:xfrm>
            <a:off x="5596128" y="28929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Consumo per capita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6995160" y="28929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 L/hab/dia</a:t>
            </a:r>
            <a:endParaRPr lang="en-US" sz="1150" dirty="0"/>
          </a:p>
        </p:txBody>
      </p:sp>
      <p:sp>
        <p:nvSpPr>
          <p:cNvPr id="35" name="Shape 31"/>
          <p:cNvSpPr/>
          <p:nvPr/>
        </p:nvSpPr>
        <p:spPr>
          <a:xfrm>
            <a:off x="5504688" y="3350188"/>
            <a:ext cx="2980944" cy="457200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Text 32"/>
          <p:cNvSpPr/>
          <p:nvPr/>
        </p:nvSpPr>
        <p:spPr>
          <a:xfrm>
            <a:off x="5596128" y="33501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pop.</a:t>
            </a:r>
            <a:endParaRPr lang="en-US" sz="1050" dirty="0"/>
          </a:p>
        </p:txBody>
      </p:sp>
      <p:sp>
        <p:nvSpPr>
          <p:cNvPr id="37" name="Text 33"/>
          <p:cNvSpPr/>
          <p:nvPr/>
        </p:nvSpPr>
        <p:spPr>
          <a:xfrm>
            <a:off x="6995160" y="335018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de Maricá</a:t>
            </a:r>
            <a:endParaRPr lang="en-US" sz="1150" dirty="0"/>
          </a:p>
        </p:txBody>
      </p:sp>
      <p:sp>
        <p:nvSpPr>
          <p:cNvPr id="38" name="Text 34"/>
          <p:cNvSpPr/>
          <p:nvPr/>
        </p:nvSpPr>
        <p:spPr>
          <a:xfrm>
            <a:off x="5577840" y="3861816"/>
            <a:ext cx="2834640" cy="536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Itaipuaçu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- </a:t>
            </a: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abastecimento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regular;</a:t>
            </a:r>
            <a:endParaRPr lang="en-US" sz="9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Inoã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- regime de </a:t>
            </a: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manobra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;</a:t>
            </a:r>
            <a:endParaRPr lang="en-US" sz="9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Interligação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e ETA Caceribu </a:t>
            </a: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consolidam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segurança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900" i="1" dirty="0" err="1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hídrica</a:t>
            </a:r>
            <a:r>
              <a:rPr lang="en-US" sz="900" i="1" dirty="0">
                <a:solidFill>
                  <a:srgbClr val="5B7480"/>
                </a:solidFill>
                <a:latin typeface="Calibri"/>
                <a:ea typeface="Calibri"/>
                <a:cs typeface="Calibri"/>
              </a:rPr>
              <a:t> da AP1.</a:t>
            </a:r>
            <a:endParaRPr lang="en-US" sz="90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estruturante: captação no rio Caceribu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Manancial de reforço com maior viabilidade e execução no curto prazo</a:t>
            </a:r>
            <a:endParaRPr lang="en-US" sz="1350" dirty="0"/>
          </a:p>
        </p:txBody>
      </p:sp>
      <p:pic>
        <p:nvPicPr>
          <p:cNvPr id="6" name="Image 2" descr="assets/map_caceribu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2852" y="1193945"/>
            <a:ext cx="4909769" cy="3436838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361493" y="120700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3" descr="assets/icons/map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5186" y="1310701"/>
            <a:ext cx="176662" cy="17666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864413" y="117043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Captação em Itaboraí (rio Caceribu), somando as bacias do Tanguá e do Caceribu.</a:t>
            </a:r>
            <a:endParaRPr lang="en-US" sz="1150" dirty="0"/>
          </a:p>
        </p:txBody>
      </p:sp>
      <p:sp>
        <p:nvSpPr>
          <p:cNvPr id="10" name="Shape 4"/>
          <p:cNvSpPr/>
          <p:nvPr/>
        </p:nvSpPr>
        <p:spPr>
          <a:xfrm>
            <a:off x="5361493" y="193852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4" descr="assets/icons/ruler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5186" y="2042221"/>
            <a:ext cx="176662" cy="17666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864413" y="190195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Outorga de 813 L/s · nova ETA de 600 L/s · 500 L/s destinados a Maricá.</a:t>
            </a:r>
            <a:endParaRPr lang="en-US" sz="1150" dirty="0"/>
          </a:p>
        </p:txBody>
      </p:sp>
      <p:sp>
        <p:nvSpPr>
          <p:cNvPr id="13" name="Shape 6"/>
          <p:cNvSpPr/>
          <p:nvPr/>
        </p:nvSpPr>
        <p:spPr>
          <a:xfrm>
            <a:off x="5361493" y="267004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5" descr="assets/icons/networ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5186" y="2773741"/>
            <a:ext cx="176662" cy="17666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5864413" y="263347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Adutora de ~37 km pela RJ-106 interliga AP1, AP2 e AP3 num sistema único e resiliente.</a:t>
            </a:r>
            <a:endParaRPr lang="en-US" sz="1150" dirty="0"/>
          </a:p>
        </p:txBody>
      </p:sp>
      <p:sp>
        <p:nvSpPr>
          <p:cNvPr id="16" name="Shape 8"/>
          <p:cNvSpPr/>
          <p:nvPr/>
        </p:nvSpPr>
        <p:spPr>
          <a:xfrm>
            <a:off x="5361493" y="340156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6" descr="assets/icons/chec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5186" y="3505261"/>
            <a:ext cx="176662" cy="176662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5864413" y="336499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distância, licenciamento mais célere e custo menor que represas ou dessalinização.</a:t>
            </a:r>
            <a:endParaRPr lang="en-US" sz="1150" dirty="0"/>
          </a:p>
        </p:txBody>
      </p:sp>
      <p:sp>
        <p:nvSpPr>
          <p:cNvPr id="19" name="Shape 10"/>
          <p:cNvSpPr/>
          <p:nvPr/>
        </p:nvSpPr>
        <p:spPr>
          <a:xfrm>
            <a:off x="5361493" y="4151376"/>
            <a:ext cx="3383280" cy="548640"/>
          </a:xfrm>
          <a:prstGeom prst="roundRect">
            <a:avLst>
              <a:gd name="adj" fmla="val 13333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1"/>
          <p:cNvSpPr/>
          <p:nvPr/>
        </p:nvSpPr>
        <p:spPr>
          <a:xfrm>
            <a:off x="5471221" y="4151376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(600 L/s)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zera o déficit no curto prazo; </a:t>
            </a:r>
            <a:r>
              <a:rPr lang="en-US" sz="11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implementado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médio prazo.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Principais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plano de ações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Compromissos progressivos para o abastecimento de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539496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99%→100%</a:t>
            </a:r>
            <a:endParaRPr lang="en-US" sz="2600" dirty="0"/>
          </a:p>
        </p:txBody>
      </p:sp>
      <p:sp>
        <p:nvSpPr>
          <p:cNvPr id="8" name="Text 4"/>
          <p:cNvSpPr/>
          <p:nvPr/>
        </p:nvSpPr>
        <p:spPr>
          <a:xfrm>
            <a:off x="576072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 urbano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76072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· 2037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2587752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1" name="Text 7"/>
          <p:cNvSpPr/>
          <p:nvPr/>
        </p:nvSpPr>
        <p:spPr>
          <a:xfrm>
            <a:off x="2624328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25%→22%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2660904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perdas na distribuição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660904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· 2047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37%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672584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5" name="Text 11"/>
          <p:cNvSpPr/>
          <p:nvPr/>
        </p:nvSpPr>
        <p:spPr>
          <a:xfrm>
            <a:off x="4709160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→15%</a:t>
            </a:r>
            <a:endParaRPr lang="en-US" sz="2600" dirty="0"/>
          </a:p>
        </p:txBody>
      </p:sp>
      <p:sp>
        <p:nvSpPr>
          <p:cNvPr id="16" name="Text 12"/>
          <p:cNvSpPr/>
          <p:nvPr/>
        </p:nvSpPr>
        <p:spPr>
          <a:xfrm>
            <a:off x="4745736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intermitência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4745736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economias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afetadas</a:t>
            </a:r>
            <a:endParaRPr lang="en-US" sz="1000" i="1" dirty="0">
              <a:solidFill>
                <a:srgbClr val="5B7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6757416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Text 15"/>
          <p:cNvSpPr/>
          <p:nvPr/>
        </p:nvSpPr>
        <p:spPr>
          <a:xfrm>
            <a:off x="6793992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→100%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30568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micromedição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6830568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 78%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502920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594360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rural 90% → 100%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3270504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1"/>
          <p:cNvSpPr/>
          <p:nvPr/>
        </p:nvSpPr>
        <p:spPr>
          <a:xfrm>
            <a:off x="3361944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Disponibilidade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hídrica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6038088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3"/>
          <p:cNvSpPr/>
          <p:nvPr/>
        </p:nvSpPr>
        <p:spPr>
          <a:xfrm>
            <a:off x="6129528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Reuso 1% → 4% → 8%</a:t>
            </a:r>
            <a:endParaRPr lang="en-US" sz="1050" dirty="0"/>
          </a:p>
        </p:txBody>
      </p:sp>
      <p:sp>
        <p:nvSpPr>
          <p:cNvPr id="28" name="Shape 24"/>
          <p:cNvSpPr/>
          <p:nvPr/>
        </p:nvSpPr>
        <p:spPr>
          <a:xfrm>
            <a:off x="502920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25"/>
          <p:cNvSpPr/>
          <p:nvPr/>
        </p:nvSpPr>
        <p:spPr>
          <a:xfrm>
            <a:off x="594360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 da água (ETAs e rede) → 98%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3270504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7"/>
          <p:cNvSpPr/>
          <p:nvPr/>
        </p:nvSpPr>
        <p:spPr>
          <a:xfrm>
            <a:off x="3361944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georreferenciado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32" name="Shape 28"/>
          <p:cNvSpPr/>
          <p:nvPr/>
        </p:nvSpPr>
        <p:spPr>
          <a:xfrm>
            <a:off x="6038088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9"/>
          <p:cNvSpPr/>
          <p:nvPr/>
        </p:nvSpPr>
        <p:spPr>
          <a:xfrm>
            <a:off x="6129528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POPs nas ETAs → 100%</a:t>
            </a:r>
            <a:endParaRPr lang="en-US" sz="1050" dirty="0"/>
          </a:p>
        </p:txBody>
      </p:sp>
      <p:sp>
        <p:nvSpPr>
          <p:cNvPr id="34" name="Shape 30"/>
          <p:cNvSpPr/>
          <p:nvPr/>
        </p:nvSpPr>
        <p:spPr>
          <a:xfrm>
            <a:off x="502920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1"/>
          <p:cNvSpPr/>
          <p:nvPr/>
        </p:nvSpPr>
        <p:spPr>
          <a:xfrm>
            <a:off x="594360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SACs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monitoradas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36" name="Shape 32"/>
          <p:cNvSpPr/>
          <p:nvPr/>
        </p:nvSpPr>
        <p:spPr>
          <a:xfrm>
            <a:off x="3270504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3"/>
          <p:cNvSpPr/>
          <p:nvPr/>
        </p:nvSpPr>
        <p:spPr>
          <a:xfrm>
            <a:off x="3361944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Sustentab. financeira 80% → 100%</a:t>
            </a:r>
            <a:endParaRPr lang="en-US" sz="1050" dirty="0"/>
          </a:p>
        </p:txBody>
      </p:sp>
      <p:sp>
        <p:nvSpPr>
          <p:cNvPr id="38" name="Shape 34"/>
          <p:cNvSpPr/>
          <p:nvPr/>
        </p:nvSpPr>
        <p:spPr>
          <a:xfrm>
            <a:off x="6038088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Text 35"/>
          <p:cNvSpPr/>
          <p:nvPr/>
        </p:nvSpPr>
        <p:spPr>
          <a:xfrm>
            <a:off x="6129528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Evasão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10% → 2%</a:t>
            </a:r>
            <a:endParaRPr lang="en-US" sz="1050" dirty="0"/>
          </a:p>
        </p:txBody>
      </p:sp>
      <p:sp>
        <p:nvSpPr>
          <p:cNvPr id="40" name="Text 36"/>
          <p:cNvSpPr/>
          <p:nvPr/>
        </p:nvSpPr>
        <p:spPr>
          <a:xfrm>
            <a:off x="502920" y="4370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Horizontes: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curto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2032 · Marco Legal 2033 ·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2037 ·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2047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vamos chegar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estruturados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projetos e ações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80160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30936" y="1408176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drople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56" y="1541496"/>
            <a:ext cx="227137" cy="2271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52728" y="1298448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Ampliação da Disponibilidade Hídrica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4663440" y="1280160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791456" y="1408176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gaug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4776" y="1541496"/>
            <a:ext cx="227137" cy="2271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13248" y="1298448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Redução de Perdas e Eficiência Operacional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502920" y="2139696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30936" y="2267712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flask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56" y="2401032"/>
            <a:ext cx="227137" cy="22713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52728" y="2157984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Melhoria da Qualidade da Água e das ETAs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4663440" y="2139696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791456" y="2267712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networ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4776" y="2401032"/>
            <a:ext cx="227137" cy="227137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13248" y="2157984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Expansão da Rede e Redução de Intermitências</a:t>
            </a:r>
            <a:endParaRPr lang="en-US" sz="1200" dirty="0"/>
          </a:p>
        </p:txBody>
      </p:sp>
      <p:sp>
        <p:nvSpPr>
          <p:cNvPr id="22" name="Shape 14"/>
          <p:cNvSpPr/>
          <p:nvPr/>
        </p:nvSpPr>
        <p:spPr>
          <a:xfrm>
            <a:off x="502920" y="2999232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30936" y="3127248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house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256" y="3260568"/>
            <a:ext cx="227137" cy="22713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52728" y="3017520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Saneamento Rural e Soluções Alternativas</a:t>
            </a:r>
            <a:endParaRPr lang="en-US" sz="1200" dirty="0"/>
          </a:p>
        </p:txBody>
      </p:sp>
      <p:sp>
        <p:nvSpPr>
          <p:cNvPr id="26" name="Shape 17"/>
          <p:cNvSpPr/>
          <p:nvPr/>
        </p:nvSpPr>
        <p:spPr>
          <a:xfrm>
            <a:off x="4663440" y="2999232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791456" y="3127248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recycle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4776" y="3260568"/>
            <a:ext cx="227137" cy="227137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13248" y="3017520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Aproveitamento de Águas Pluviais e Reuso</a:t>
            </a:r>
            <a:endParaRPr lang="en-US" sz="1200" dirty="0"/>
          </a:p>
        </p:txBody>
      </p:sp>
      <p:sp>
        <p:nvSpPr>
          <p:cNvPr id="30" name="Shape 20"/>
          <p:cNvSpPr/>
          <p:nvPr/>
        </p:nvSpPr>
        <p:spPr>
          <a:xfrm>
            <a:off x="502920" y="3858768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1"/>
          <p:cNvSpPr/>
          <p:nvPr/>
        </p:nvSpPr>
        <p:spPr>
          <a:xfrm>
            <a:off x="630936" y="3986784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8" descr="assets/icons/cogs_w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256" y="4120104"/>
            <a:ext cx="227137" cy="227137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1252728" y="3877056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Gestão Operacional e Financeira</a:t>
            </a:r>
            <a:endParaRPr lang="en-US" sz="1200" dirty="0"/>
          </a:p>
        </p:txBody>
      </p:sp>
      <p:sp>
        <p:nvSpPr>
          <p:cNvPr id="34" name="Shape 23"/>
          <p:cNvSpPr/>
          <p:nvPr/>
        </p:nvSpPr>
        <p:spPr>
          <a:xfrm>
            <a:off x="4663440" y="3858768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5" name="Shape 24"/>
          <p:cNvSpPr/>
          <p:nvPr/>
        </p:nvSpPr>
        <p:spPr>
          <a:xfrm>
            <a:off x="4791456" y="3986784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6" name="Image 9" descr="assets/icons/leaf_w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4776" y="4120104"/>
            <a:ext cx="227137" cy="227137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5413248" y="3877056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 Conservação e Sustentabilidade dos Mananciais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em foco: Disponibilidade Hídrica (1.1)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projetos para garantir água para toda a população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07008"/>
            <a:ext cx="8110728" cy="45720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3328416" y="1225296"/>
            <a:ext cx="24871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 1.1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Ampliação da Disponibilidade Hídrica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1805940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5"/>
          <p:cNvSpPr/>
          <p:nvPr/>
        </p:nvSpPr>
        <p:spPr>
          <a:xfrm>
            <a:off x="502920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Text 6"/>
          <p:cNvSpPr/>
          <p:nvPr/>
        </p:nvSpPr>
        <p:spPr>
          <a:xfrm>
            <a:off x="539496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— Nova Captação no Rio Caceribu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640080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749808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executivo da ETA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640080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749808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da ETA (2 módulos)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3621024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/>
          <p:nvPr/>
        </p:nvSpPr>
        <p:spPr>
          <a:xfrm>
            <a:off x="749808" y="362102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Adutora de 37 km (RJ-106)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40080" y="4059936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4"/>
          <p:cNvSpPr/>
          <p:nvPr/>
        </p:nvSpPr>
        <p:spPr>
          <a:xfrm>
            <a:off x="749808" y="4059936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 e telemetria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4558284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6"/>
          <p:cNvSpPr/>
          <p:nvPr/>
        </p:nvSpPr>
        <p:spPr>
          <a:xfrm>
            <a:off x="3255264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17"/>
          <p:cNvSpPr/>
          <p:nvPr/>
        </p:nvSpPr>
        <p:spPr>
          <a:xfrm>
            <a:off x="3291840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— Aproveitamento de Mananciais Locais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3392424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3502152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 de chuva e vazão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3392424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1"/>
          <p:cNvSpPr/>
          <p:nvPr/>
        </p:nvSpPr>
        <p:spPr>
          <a:xfrm>
            <a:off x="3502152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poços subterrâneos (+44 L/s)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3392424" y="3621024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3"/>
          <p:cNvSpPr/>
          <p:nvPr/>
        </p:nvSpPr>
        <p:spPr>
          <a:xfrm>
            <a:off x="3502152" y="362102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 nos rios locais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7310628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5"/>
          <p:cNvSpPr/>
          <p:nvPr/>
        </p:nvSpPr>
        <p:spPr>
          <a:xfrm>
            <a:off x="6007608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0" name="Text 26"/>
          <p:cNvSpPr/>
          <p:nvPr/>
        </p:nvSpPr>
        <p:spPr>
          <a:xfrm>
            <a:off x="6044184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— Ampliação da Importação ETA Laranjal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6144768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28"/>
          <p:cNvSpPr/>
          <p:nvPr/>
        </p:nvSpPr>
        <p:spPr>
          <a:xfrm>
            <a:off x="6254496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Booster Ipiíba 2 (+100 L/s)</a:t>
            </a:r>
            <a:endParaRPr lang="en-US" sz="1000" dirty="0"/>
          </a:p>
        </p:txBody>
      </p:sp>
      <p:sp>
        <p:nvSpPr>
          <p:cNvPr id="33" name="Shape 29"/>
          <p:cNvSpPr/>
          <p:nvPr/>
        </p:nvSpPr>
        <p:spPr>
          <a:xfrm>
            <a:off x="6144768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Text 30"/>
          <p:cNvSpPr/>
          <p:nvPr/>
        </p:nvSpPr>
        <p:spPr>
          <a:xfrm>
            <a:off x="6254496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Revitalização da rede adutora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3200400" y="4206240"/>
            <a:ext cx="2743200" cy="274320"/>
          </a:xfrm>
          <a:prstGeom prst="roundRect">
            <a:avLst>
              <a:gd name="adj" fmla="val 50000"/>
            </a:avLst>
          </a:prstGeom>
          <a:solidFill>
            <a:srgbClr val="B2889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Text 32"/>
          <p:cNvSpPr/>
          <p:nvPr/>
        </p:nvSpPr>
        <p:spPr>
          <a:xfrm>
            <a:off x="3236976" y="4206240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1.1.2.3 ↔ Drenagem (MAP)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6144768" y="4204934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 também amortecem cheias e recarregam aquíferos.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Perdas, rede e intermitências (1.2 + 1.4)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Eficiência operacional e expansão para universalizar o acesso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539496" y="1252728"/>
            <a:ext cx="38587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— Redução de Perdas e Eficiência Operacional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502920" y="1874520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5"/>
          <p:cNvSpPr/>
          <p:nvPr/>
        </p:nvSpPr>
        <p:spPr>
          <a:xfrm>
            <a:off x="621792" y="1965960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2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2079528"/>
            <a:ext cx="193487" cy="19348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52144" y="189280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Setorização e macromedição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DMCs, telemetria e Centro de Operações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502920" y="2551176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621792" y="2642616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2756184"/>
            <a:ext cx="193487" cy="1934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52144" y="256946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Universalização da micromedição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hidrômetros em todas as economias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502920" y="3227832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1"/>
          <p:cNvSpPr/>
          <p:nvPr/>
        </p:nvSpPr>
        <p:spPr>
          <a:xfrm>
            <a:off x="621792" y="3319272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4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3432840"/>
            <a:ext cx="193487" cy="19348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152144" y="32461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Controle ativo de perdas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 de vazamentos + reabilitação</a:t>
            </a:r>
            <a:endParaRPr lang="en-US" sz="1050" dirty="0"/>
          </a:p>
        </p:txBody>
      </p:sp>
      <p:sp>
        <p:nvSpPr>
          <p:cNvPr id="20" name="Shape 13"/>
          <p:cNvSpPr/>
          <p:nvPr/>
        </p:nvSpPr>
        <p:spPr>
          <a:xfrm>
            <a:off x="4709160" y="1234440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14"/>
          <p:cNvSpPr/>
          <p:nvPr/>
        </p:nvSpPr>
        <p:spPr>
          <a:xfrm>
            <a:off x="4745736" y="1252728"/>
            <a:ext cx="38587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— Expansão da Rede e Redução de Intermitências</a:t>
            </a:r>
            <a:endParaRPr lang="en-US" sz="1050" dirty="0"/>
          </a:p>
        </p:txBody>
      </p:sp>
      <p:sp>
        <p:nvSpPr>
          <p:cNvPr id="22" name="Shape 15"/>
          <p:cNvSpPr/>
          <p:nvPr/>
        </p:nvSpPr>
        <p:spPr>
          <a:xfrm>
            <a:off x="4709160" y="1874520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6"/>
          <p:cNvSpPr/>
          <p:nvPr/>
        </p:nvSpPr>
        <p:spPr>
          <a:xfrm>
            <a:off x="4828032" y="1965960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5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2079528"/>
            <a:ext cx="193487" cy="19348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58384" y="189280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2000"/>
              </a:lnSpc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Ampliação da reservação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+ 24.559 m³ distribuídos pelas APs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4709160" y="2551176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9"/>
          <p:cNvSpPr/>
          <p:nvPr/>
        </p:nvSpPr>
        <p:spPr>
          <a:xfrm>
            <a:off x="4828032" y="2642616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6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2756184"/>
            <a:ext cx="193487" cy="193487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5358384" y="256946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Expansão da rede de distribuição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~706 km de rede,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incluindo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áreas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irregulares</a:t>
            </a:r>
            <a:endParaRPr lang="en-US" sz="1050" dirty="0"/>
          </a:p>
        </p:txBody>
      </p:sp>
      <p:sp>
        <p:nvSpPr>
          <p:cNvPr id="30" name="Shape 21"/>
          <p:cNvSpPr/>
          <p:nvPr/>
        </p:nvSpPr>
        <p:spPr>
          <a:xfrm>
            <a:off x="4709160" y="3227832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2"/>
          <p:cNvSpPr/>
          <p:nvPr/>
        </p:nvSpPr>
        <p:spPr>
          <a:xfrm>
            <a:off x="4828032" y="3319272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7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3432840"/>
            <a:ext cx="193487" cy="193487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5358384" y="32461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1.4.3 Regularização de pressões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boosters e válvulas redutoras (VRPs)</a:t>
            </a:r>
            <a:endParaRPr lang="en-US" sz="1050" dirty="0"/>
          </a:p>
        </p:txBody>
      </p:sp>
      <p:sp>
        <p:nvSpPr>
          <p:cNvPr id="34" name="Shape 24"/>
          <p:cNvSpPr/>
          <p:nvPr/>
        </p:nvSpPr>
        <p:spPr>
          <a:xfrm>
            <a:off x="928847" y="4187952"/>
            <a:ext cx="3017520" cy="274320"/>
          </a:xfrm>
          <a:prstGeom prst="roundRect">
            <a:avLst>
              <a:gd name="adj" fmla="val 50000"/>
            </a:avLst>
          </a:prstGeom>
          <a:solidFill>
            <a:srgbClr val="B2889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25"/>
          <p:cNvSpPr/>
          <p:nvPr/>
        </p:nvSpPr>
        <p:spPr>
          <a:xfrm>
            <a:off x="965423" y="4187952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cadastro ↔ Gestão e Fiscalização</a:t>
            </a:r>
            <a:endParaRPr lang="en-US" sz="900" dirty="0"/>
          </a:p>
        </p:txBody>
      </p:sp>
      <p:sp>
        <p:nvSpPr>
          <p:cNvPr id="36" name="Shape 26"/>
          <p:cNvSpPr/>
          <p:nvPr/>
        </p:nvSpPr>
        <p:spPr>
          <a:xfrm>
            <a:off x="5321808" y="4191871"/>
            <a:ext cx="2834640" cy="274320"/>
          </a:xfrm>
          <a:prstGeom prst="roundRect">
            <a:avLst>
              <a:gd name="adj" fmla="val 50000"/>
            </a:avLst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27"/>
          <p:cNvSpPr/>
          <p:nvPr/>
        </p:nvSpPr>
        <p:spPr>
          <a:xfrm>
            <a:off x="5358384" y="4191871"/>
            <a:ext cx="2761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ligação ↔ Educação Ambiental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Qualidade, rural, reuso, gestão e mananciais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Subprogramas 1.3, 1.5, 1.6, 1.7 e 1.8 — e suas áreas correlatas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1380744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flask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" y="1504188"/>
            <a:ext cx="210312" cy="21031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7864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Qualidade da Água e ETAs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67512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 à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Portaria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888/2021: ajustes operacionais e gestão de resíduos das ETAs,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amostragem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AP1.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667512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Resíduos Sólidos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3255264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3401568" y="1380744"/>
            <a:ext cx="457200" cy="457200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hous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012" y="1504188"/>
            <a:ext cx="210312" cy="21031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950208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Saneamento Rural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3419856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e vigilância de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Unidades de Tratamento Simplificado (UTS).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3419856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Gestão · Saúde</a:t>
            </a:r>
            <a:endParaRPr lang="en-US" sz="950" dirty="0"/>
          </a:p>
        </p:txBody>
      </p:sp>
      <p:sp>
        <p:nvSpPr>
          <p:cNvPr id="18" name="Shape 12"/>
          <p:cNvSpPr/>
          <p:nvPr/>
        </p:nvSpPr>
        <p:spPr>
          <a:xfrm>
            <a:off x="6007608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3"/>
          <p:cNvSpPr/>
          <p:nvPr/>
        </p:nvSpPr>
        <p:spPr>
          <a:xfrm>
            <a:off x="6153912" y="1380744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4" descr="assets/icons/recycle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356" y="1504188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702552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Uso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Racional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6172200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Incentivo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obrigatoriedade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fontes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próprias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grandes empreendimentos.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6172200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Drenagem · Educação</a:t>
            </a:r>
            <a:endParaRPr lang="en-US" sz="950" dirty="0"/>
          </a:p>
        </p:txBody>
      </p:sp>
      <p:sp>
        <p:nvSpPr>
          <p:cNvPr id="24" name="Shape 17"/>
          <p:cNvSpPr/>
          <p:nvPr/>
        </p:nvSpPr>
        <p:spPr>
          <a:xfrm>
            <a:off x="1874520" y="2816352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Shape 18"/>
          <p:cNvSpPr/>
          <p:nvPr/>
        </p:nvSpPr>
        <p:spPr>
          <a:xfrm>
            <a:off x="2020824" y="2962656"/>
            <a:ext cx="457200" cy="457200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6" name="Image 5" descr="assets/icons/cogs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4268" y="3086100"/>
            <a:ext cx="210312" cy="21031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2569464" y="294436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Gestão Operacional e Financeira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2039112" y="3456432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capacitação e sustentabilidade financeira do serviço.</a:t>
            </a:r>
            <a:endParaRPr lang="en-US" sz="1000" dirty="0"/>
          </a:p>
        </p:txBody>
      </p:sp>
      <p:sp>
        <p:nvSpPr>
          <p:cNvPr id="29" name="Text 21"/>
          <p:cNvSpPr/>
          <p:nvPr/>
        </p:nvSpPr>
        <p:spPr>
          <a:xfrm>
            <a:off x="2039112" y="3968496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Gestão e Fiscalização</a:t>
            </a:r>
            <a:endParaRPr lang="en-US" sz="950" dirty="0"/>
          </a:p>
        </p:txBody>
      </p:sp>
      <p:sp>
        <p:nvSpPr>
          <p:cNvPr id="30" name="Shape 22"/>
          <p:cNvSpPr/>
          <p:nvPr/>
        </p:nvSpPr>
        <p:spPr>
          <a:xfrm>
            <a:off x="4626864" y="2816352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3"/>
          <p:cNvSpPr/>
          <p:nvPr/>
        </p:nvSpPr>
        <p:spPr>
          <a:xfrm>
            <a:off x="4773168" y="2962656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6" descr="assets/icons/leaf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612" y="3086100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5321808" y="294436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 Conservação dos Mananciais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4791456" y="3456432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Recuperação de APPs, esgotamento nas bacias e educação ambiental em saneamento.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4791456" y="3968496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</a:t>
            </a:r>
            <a:r>
              <a:rPr lang="en-US" sz="950" b="1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Esgotamento</a:t>
            </a: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Educação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imediatas</a:t>
            </a:r>
            <a:endParaRPr lang="en-US" sz="2800" b="1" dirty="0">
              <a:solidFill>
                <a:srgbClr val="0B344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alcançar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universalização até 2033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141732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bol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81" y="1555577"/>
            <a:ext cx="235549" cy="23554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7101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executivo da ETA Caceribu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destrava a nova captação no curto prazo (1.1.1.1)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466344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809744" y="141732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hand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001" y="1555577"/>
            <a:ext cx="235549" cy="23554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3153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 + Booster Ipiíba 2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testes de bombeamento e +100 L/s para reduzir o déficit (1.1.2.2 / 1.1.3.1)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50292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49224" y="242316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industry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81" y="2561417"/>
            <a:ext cx="235549" cy="23554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7101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racional em grandes consumidores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legais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(1.6.1.3)</a:t>
            </a:r>
            <a:endParaRPr lang="en-US" sz="1100" dirty="0"/>
          </a:p>
        </p:txBody>
      </p:sp>
      <p:sp>
        <p:nvSpPr>
          <p:cNvPr id="18" name="Shape 11"/>
          <p:cNvSpPr/>
          <p:nvPr/>
        </p:nvSpPr>
        <p:spPr>
          <a:xfrm>
            <a:off x="466344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809744" y="242316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map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8001" y="2561417"/>
            <a:ext cx="235549" cy="23554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3153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atualizado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para setorização e redução de perdas (1.2.1.1)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50292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49224" y="342900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flas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481" y="3567257"/>
            <a:ext cx="235549" cy="235549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7101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das ETAs + plano de amostragem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POPs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rede AP1 (1.3.1.1 / 1.3.1.3)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466344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809744" y="342900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network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8001" y="3567257"/>
            <a:ext cx="235549" cy="235549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3153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em áreas consolidadas + cadastro de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 cobertura e monitoramento (1.4.2.1 / 1.5.1.1)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3D5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ird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880" y="228600"/>
            <a:ext cx="3840480" cy="1737360"/>
          </a:xfrm>
          <a:prstGeom prst="rect">
            <a:avLst/>
          </a:prstGeom>
        </p:spPr>
      </p:pic>
      <p:pic>
        <p:nvPicPr>
          <p:cNvPr id="3" name="Image 1" descr="assets/snak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5120" y="3383280"/>
            <a:ext cx="2286000" cy="12344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400" y="214884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OBRIGADA!</a:t>
            </a:r>
            <a:endParaRPr lang="en-US" sz="5400" dirty="0"/>
          </a:p>
        </p:txBody>
      </p:sp>
      <p:sp>
        <p:nvSpPr>
          <p:cNvPr id="5" name="Text 1"/>
          <p:cNvSpPr/>
          <p:nvPr/>
        </p:nvSpPr>
        <p:spPr>
          <a:xfrm>
            <a:off x="932688" y="3063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Participação popular — Revisão do PMSB de Maricá  ·  SANEMAR / POLI · FAU · UFRJ</a:t>
            </a:r>
            <a:endParaRPr lang="en-US" sz="1300" dirty="0"/>
          </a:p>
        </p:txBody>
      </p:sp>
      <p:pic>
        <p:nvPicPr>
          <p:cNvPr id="6" name="Image 2" descr="assets/footer_lo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1172</Words>
  <Application>Microsoft Office PowerPoint</Application>
  <PresentationFormat>Apresentação na tela (16:9)</PresentationFormat>
  <Paragraphs>166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PMSB Maricá — Prognóstico e Plano de Ações — Água — AP1 — Itaipuaçu e Inoã</dc:title>
  <dc:subject>PptxGenJS Presentation</dc:subject>
  <dc:creator>PMSB Maricá — POLI/FAU/UFRJ</dc:creator>
  <cp:lastModifiedBy>Julia Nicoláo</cp:lastModifiedBy>
  <cp:revision>83</cp:revision>
  <cp:lastPrinted>2026-07-01T14:13:01Z</cp:lastPrinted>
  <dcterms:created xsi:type="dcterms:W3CDTF">2026-06-29T01:30:46Z</dcterms:created>
  <dcterms:modified xsi:type="dcterms:W3CDTF">2026-07-01T14:13:26Z</dcterms:modified>
</cp:coreProperties>
</file>