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Montserrat Bold" charset="1" panose="00000800000000000000"/>
      <p:regular r:id="rId31"/>
    </p:embeddedFont>
    <p:embeddedFont>
      <p:font typeface="Poppins" charset="1" panose="00000500000000000000"/>
      <p:regular r:id="rId32"/>
    </p:embeddedFont>
    <p:embeddedFont>
      <p:font typeface="Montserrat" charset="1" panose="00000500000000000000"/>
      <p:regular r:id="rId34"/>
    </p:embeddedFont>
    <p:embeddedFont>
      <p:font typeface="Poppins Bold" charset="1" panose="00000800000000000000"/>
      <p:regular r:id="rId35"/>
    </p:embeddedFont>
    <p:embeddedFont>
      <p:font typeface="Arial" charset="1" panose="020B0604020202020204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notesMasters/notesMaster1.xml" Type="http://schemas.openxmlformats.org/officeDocument/2006/relationships/notesMaster"/><Relationship Id="rId29" Target="theme/theme2.xml" Type="http://schemas.openxmlformats.org/officeDocument/2006/relationships/theme"/><Relationship Id="rId3" Target="viewProps.xml" Type="http://schemas.openxmlformats.org/officeDocument/2006/relationships/viewProps"/><Relationship Id="rId30" Target="notesSlides/notesSlide1.xml" Type="http://schemas.openxmlformats.org/officeDocument/2006/relationships/notes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notesSlides/notesSlide2.xml" Type="http://schemas.openxmlformats.org/officeDocument/2006/relationships/notesSlide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notesSlides/notesSlide3.xml" Type="http://schemas.openxmlformats.org/officeDocument/2006/relationships/notesSlide"/><Relationship Id="rId37" Target="fonts/font37.fntdata" Type="http://schemas.openxmlformats.org/officeDocument/2006/relationships/font"/><Relationship Id="rId38" Target="notesSlides/notesSlide4.xml" Type="http://schemas.openxmlformats.org/officeDocument/2006/relationships/notesSlide"/><Relationship Id="rId39" Target="notesSlides/notesSlide5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6.xml" Type="http://schemas.openxmlformats.org/officeDocument/2006/relationships/notesSlide"/><Relationship Id="rId41" Target="notesSlides/notesSlide7.xml" Type="http://schemas.openxmlformats.org/officeDocument/2006/relationships/notesSlide"/><Relationship Id="rId42" Target="notesSlides/notesSlide8.xml" Type="http://schemas.openxmlformats.org/officeDocument/2006/relationships/notesSlide"/><Relationship Id="rId43" Target="notesSlides/notesSlide9.xml" Type="http://schemas.openxmlformats.org/officeDocument/2006/relationships/notesSlide"/><Relationship Id="rId44" Target="notesSlides/notesSlide10.xml" Type="http://schemas.openxmlformats.org/officeDocument/2006/relationships/notesSlide"/><Relationship Id="rId45" Target="notesSlides/notesSlide11.xml" Type="http://schemas.openxmlformats.org/officeDocument/2006/relationships/notesSlide"/><Relationship Id="rId46" Target="notesSlides/notesSlide12.xml" Type="http://schemas.openxmlformats.org/officeDocument/2006/relationships/notesSlide"/><Relationship Id="rId47" Target="notesSlides/notesSlide13.xml" Type="http://schemas.openxmlformats.org/officeDocument/2006/relationships/notesSlide"/><Relationship Id="rId48" Target="notesSlides/notesSlide14.xml" Type="http://schemas.openxmlformats.org/officeDocument/2006/relationships/notesSlide"/><Relationship Id="rId49" Target="notesSlides/notesSlide15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16.xml" Type="http://schemas.openxmlformats.org/officeDocument/2006/relationships/notesSlide"/><Relationship Id="rId51" Target="notesSlides/notesSlide17.xml" Type="http://schemas.openxmlformats.org/officeDocument/2006/relationships/notesSlide"/><Relationship Id="rId52" Target="notesSlides/notesSlide18.xml" Type="http://schemas.openxmlformats.org/officeDocument/2006/relationships/notesSlide"/><Relationship Id="rId53" Target="notesSlides/notesSlide19.xml" Type="http://schemas.openxmlformats.org/officeDocument/2006/relationships/notesSlide"/><Relationship Id="rId54" Target="notesSlides/notesSlide20.xml" Type="http://schemas.openxmlformats.org/officeDocument/2006/relationships/notesSlide"/><Relationship Id="rId55" Target="notesSlides/notesSlide21.xml" Type="http://schemas.openxmlformats.org/officeDocument/2006/relationships/notesSlide"/><Relationship Id="rId56" Target="notesSlides/notesSlide22.xml" Type="http://schemas.openxmlformats.org/officeDocument/2006/relationships/notesSlide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5.jpe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3.pn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3.png" Type="http://schemas.openxmlformats.org/officeDocument/2006/relationships/image"/><Relationship Id="rId4" Target="../media/image10.png" Type="http://schemas.openxmlformats.org/officeDocument/2006/relationships/image"/><Relationship Id="rId5" Target="../media/image7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3.png" Type="http://schemas.openxmlformats.org/officeDocument/2006/relationships/image"/><Relationship Id="rId4" Target="../media/image11.jpeg" Type="http://schemas.openxmlformats.org/officeDocument/2006/relationships/image"/><Relationship Id="rId5" Target="../media/image7.png" Type="http://schemas.openxmlformats.org/officeDocument/2006/relationships/image"/><Relationship Id="rId6" Target="../media/image6.png" Type="http://schemas.openxmlformats.org/officeDocument/2006/relationships/image"/><Relationship Id="rId7" Target="../media/image1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3.png" Type="http://schemas.openxmlformats.org/officeDocument/2006/relationships/image"/><Relationship Id="rId4" Target="../media/image13.jpeg" Type="http://schemas.openxmlformats.org/officeDocument/2006/relationships/image"/><Relationship Id="rId5" Target="../media/image14.jpeg" Type="http://schemas.openxmlformats.org/officeDocument/2006/relationships/image"/><Relationship Id="rId6" Target="../media/image6.png" Type="http://schemas.openxmlformats.org/officeDocument/2006/relationships/image"/><Relationship Id="rId7" Target="../media/image12.jpeg" Type="http://schemas.openxmlformats.org/officeDocument/2006/relationships/image"/><Relationship Id="rId8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3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3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3.png" Type="http://schemas.openxmlformats.org/officeDocument/2006/relationships/image"/><Relationship Id="rId4" Target="../media/image17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8.png" Type="http://schemas.openxmlformats.org/officeDocument/2006/relationships/image"/><Relationship Id="rId4" Target="../media/image3.png" Type="http://schemas.openxmlformats.org/officeDocument/2006/relationships/image"/><Relationship Id="rId5" Target="../media/image7.png" Type="http://schemas.openxmlformats.org/officeDocument/2006/relationships/image"/><Relationship Id="rId6" Target="../media/image19.png" Type="http://schemas.openxmlformats.org/officeDocument/2006/relationships/image"/><Relationship Id="rId7" Target="../media/image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20.png" Type="http://schemas.openxmlformats.org/officeDocument/2006/relationships/image"/><Relationship Id="rId4" Target="../media/image3.png" Type="http://schemas.openxmlformats.org/officeDocument/2006/relationships/image"/><Relationship Id="rId5" Target="../media/image7.png" Type="http://schemas.openxmlformats.org/officeDocument/2006/relationships/image"/><Relationship Id="rId6" Target="../media/image19.png" Type="http://schemas.openxmlformats.org/officeDocument/2006/relationships/image"/><Relationship Id="rId7" Target="../media/image18.png" Type="http://schemas.openxmlformats.org/officeDocument/2006/relationships/image"/><Relationship Id="rId8" Target="../media/image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3.png" Type="http://schemas.openxmlformats.org/officeDocument/2006/relationships/image"/><Relationship Id="rId4" Target="../media/image21.png" Type="http://schemas.openxmlformats.org/officeDocument/2006/relationships/image"/><Relationship Id="rId5" Target="../media/image18.png" Type="http://schemas.openxmlformats.org/officeDocument/2006/relationships/image"/><Relationship Id="rId6" Target="../media/image7.png" Type="http://schemas.openxmlformats.org/officeDocument/2006/relationships/image"/><Relationship Id="rId7" Target="../media/image19.png" Type="http://schemas.openxmlformats.org/officeDocument/2006/relationships/image"/><Relationship Id="rId8" Target="../media/image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svg" Type="http://schemas.openxmlformats.org/officeDocument/2006/relationships/image"/><Relationship Id="rId12" Target="../media/image30.png" Type="http://schemas.openxmlformats.org/officeDocument/2006/relationships/image"/><Relationship Id="rId13" Target="../media/image31.svg" Type="http://schemas.openxmlformats.org/officeDocument/2006/relationships/image"/><Relationship Id="rId14" Target="../media/image32.png" Type="http://schemas.openxmlformats.org/officeDocument/2006/relationships/image"/><Relationship Id="rId15" Target="../media/image33.png" Type="http://schemas.openxmlformats.org/officeDocument/2006/relationships/image"/><Relationship Id="rId16" Target="../media/image34.svg" Type="http://schemas.openxmlformats.org/officeDocument/2006/relationships/image"/><Relationship Id="rId17" Target="../media/image35.png" Type="http://schemas.openxmlformats.org/officeDocument/2006/relationships/image"/><Relationship Id="rId18" Target="../media/image36.png" Type="http://schemas.openxmlformats.org/officeDocument/2006/relationships/image"/><Relationship Id="rId19" Target="../media/image37.png" Type="http://schemas.openxmlformats.org/officeDocument/2006/relationships/image"/><Relationship Id="rId2" Target="../notesSlides/notesSlide19.xml" Type="http://schemas.openxmlformats.org/officeDocument/2006/relationships/notesSlide"/><Relationship Id="rId20" Target="../media/image38.png" Type="http://schemas.openxmlformats.org/officeDocument/2006/relationships/image"/><Relationship Id="rId21" Target="../media/image39.png" Type="http://schemas.openxmlformats.org/officeDocument/2006/relationships/image"/><Relationship Id="rId3" Target="../media/image3.pn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svg" Type="http://schemas.openxmlformats.org/officeDocument/2006/relationships/image"/><Relationship Id="rId12" Target="../media/image30.png" Type="http://schemas.openxmlformats.org/officeDocument/2006/relationships/image"/><Relationship Id="rId13" Target="../media/image31.svg" Type="http://schemas.openxmlformats.org/officeDocument/2006/relationships/image"/><Relationship Id="rId14" Target="../media/image32.png" Type="http://schemas.openxmlformats.org/officeDocument/2006/relationships/image"/><Relationship Id="rId15" Target="../media/image33.png" Type="http://schemas.openxmlformats.org/officeDocument/2006/relationships/image"/><Relationship Id="rId16" Target="../media/image34.svg" Type="http://schemas.openxmlformats.org/officeDocument/2006/relationships/image"/><Relationship Id="rId17" Target="../media/image35.png" Type="http://schemas.openxmlformats.org/officeDocument/2006/relationships/image"/><Relationship Id="rId18" Target="../media/image36.png" Type="http://schemas.openxmlformats.org/officeDocument/2006/relationships/image"/><Relationship Id="rId19" Target="../media/image37.png" Type="http://schemas.openxmlformats.org/officeDocument/2006/relationships/image"/><Relationship Id="rId2" Target="../notesSlides/notesSlide20.xml" Type="http://schemas.openxmlformats.org/officeDocument/2006/relationships/notesSlide"/><Relationship Id="rId20" Target="../media/image38.png" Type="http://schemas.openxmlformats.org/officeDocument/2006/relationships/image"/><Relationship Id="rId21" Target="../media/image40.jpeg" Type="http://schemas.openxmlformats.org/officeDocument/2006/relationships/image"/><Relationship Id="rId22" Target="../media/VAHN_-h43Hk.mp4" Type="http://schemas.openxmlformats.org/officeDocument/2006/relationships/video"/><Relationship Id="rId23" Target="../media/VAHN_-h43Hk.mp4" Type="http://schemas.microsoft.com/office/2007/relationships/media"/><Relationship Id="rId3" Target="../media/image3.pn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svg" Type="http://schemas.openxmlformats.org/officeDocument/2006/relationships/image"/><Relationship Id="rId12" Target="../media/image30.png" Type="http://schemas.openxmlformats.org/officeDocument/2006/relationships/image"/><Relationship Id="rId13" Target="../media/image31.svg" Type="http://schemas.openxmlformats.org/officeDocument/2006/relationships/image"/><Relationship Id="rId14" Target="../media/image32.png" Type="http://schemas.openxmlformats.org/officeDocument/2006/relationships/image"/><Relationship Id="rId15" Target="../media/image33.png" Type="http://schemas.openxmlformats.org/officeDocument/2006/relationships/image"/><Relationship Id="rId16" Target="../media/image34.svg" Type="http://schemas.openxmlformats.org/officeDocument/2006/relationships/image"/><Relationship Id="rId17" Target="../media/image35.png" Type="http://schemas.openxmlformats.org/officeDocument/2006/relationships/image"/><Relationship Id="rId18" Target="../media/image36.png" Type="http://schemas.openxmlformats.org/officeDocument/2006/relationships/image"/><Relationship Id="rId19" Target="../media/image37.png" Type="http://schemas.openxmlformats.org/officeDocument/2006/relationships/image"/><Relationship Id="rId2" Target="../notesSlides/notesSlide21.xml" Type="http://schemas.openxmlformats.org/officeDocument/2006/relationships/notesSlide"/><Relationship Id="rId20" Target="../media/image38.png" Type="http://schemas.openxmlformats.org/officeDocument/2006/relationships/image"/><Relationship Id="rId21" Target="../media/image41.png" Type="http://schemas.openxmlformats.org/officeDocument/2006/relationships/image"/><Relationship Id="rId3" Target="../media/image3.pn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2.xml" Type="http://schemas.openxmlformats.org/officeDocument/2006/relationships/notesSlide"/><Relationship Id="rId3" Target="../media/image42.png" Type="http://schemas.openxmlformats.org/officeDocument/2006/relationships/image"/><Relationship Id="rId4" Target="../media/image9.png" Type="http://schemas.openxmlformats.org/officeDocument/2006/relationships/image"/><Relationship Id="rId5" Target="../media/image4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64770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897" y="9258300"/>
            <a:ext cx="18375097" cy="1028700"/>
            <a:chOff x="0" y="0"/>
            <a:chExt cx="24500129" cy="13716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500078" cy="1371600"/>
            </a:xfrm>
            <a:custGeom>
              <a:avLst/>
              <a:gdLst/>
              <a:ahLst/>
              <a:cxnLst/>
              <a:rect r="r" b="b" t="t" l="l"/>
              <a:pathLst>
                <a:path h="1371600" w="24500078">
                  <a:moveTo>
                    <a:pt x="0" y="0"/>
                  </a:moveTo>
                  <a:lnTo>
                    <a:pt x="24500078" y="0"/>
                  </a:lnTo>
                  <a:lnTo>
                    <a:pt x="24500078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791118" y="800100"/>
            <a:ext cx="16742140" cy="229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b="true" sz="3600">
                <a:solidFill>
                  <a:srgbClr val="C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REVISÃO DO PLANO MUNICIPAL DE SANEAMENTO BÁSICO DE MARICÁ</a:t>
            </a:r>
          </a:p>
          <a:p>
            <a:pPr algn="ctr">
              <a:lnSpc>
                <a:spcPts val="2351"/>
              </a:lnSpc>
            </a:pPr>
          </a:p>
          <a:p>
            <a:pPr algn="ctr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Audiência Pública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15211" y="3237929"/>
            <a:ext cx="5158197" cy="489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9"/>
              </a:lnSpc>
            </a:pPr>
            <a:r>
              <a:rPr lang="en-US" sz="24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01 de julho de 2026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4419600" y="9266234"/>
            <a:ext cx="9448800" cy="1058866"/>
            <a:chOff x="0" y="0"/>
            <a:chExt cx="12598400" cy="141182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598400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98400">
                  <a:moveTo>
                    <a:pt x="0" y="0"/>
                  </a:moveTo>
                  <a:lnTo>
                    <a:pt x="12598400" y="0"/>
                  </a:lnTo>
                  <a:lnTo>
                    <a:pt x="12598400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52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20899" y="7014515"/>
            <a:ext cx="7120499" cy="787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450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Produtos 4, 5 e 7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676552" y="2198789"/>
            <a:ext cx="14934905" cy="3887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40"/>
              </a:lnSpc>
            </a:pPr>
            <a:r>
              <a:rPr lang="en-US" b="true" sz="65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Estudos da Evolução Demográfica</a:t>
            </a:r>
          </a:p>
          <a:p>
            <a:pPr algn="ctr">
              <a:lnSpc>
                <a:spcPts val="10140"/>
              </a:lnSpc>
            </a:pPr>
            <a:r>
              <a:rPr lang="en-US" b="true" sz="65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Diretrizes, Objetivos e Metas</a:t>
            </a:r>
          </a:p>
          <a:p>
            <a:pPr algn="ctr">
              <a:lnSpc>
                <a:spcPts val="8969"/>
              </a:lnSpc>
            </a:pPr>
            <a:r>
              <a:rPr lang="en-US" b="true" sz="65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Programas, Projetos e Ações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AutoShape 6" id="6"/>
          <p:cNvSpPr/>
          <p:nvPr/>
        </p:nvSpPr>
        <p:spPr>
          <a:xfrm rot="3900">
            <a:off x="684819" y="6645888"/>
            <a:ext cx="16918362" cy="0"/>
          </a:xfrm>
          <a:prstGeom prst="line">
            <a:avLst/>
          </a:prstGeom>
          <a:ln cap="rnd" w="19050">
            <a:solidFill>
              <a:srgbClr val="0C334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5163800" y="-768953"/>
            <a:ext cx="2932186" cy="3258322"/>
            <a:chOff x="0" y="0"/>
            <a:chExt cx="3909581" cy="43444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909568" cy="4344416"/>
            </a:xfrm>
            <a:custGeom>
              <a:avLst/>
              <a:gdLst/>
              <a:ahLst/>
              <a:cxnLst/>
              <a:rect r="r" b="b" t="t" l="l"/>
              <a:pathLst>
                <a:path h="4344416" w="3909568">
                  <a:moveTo>
                    <a:pt x="0" y="0"/>
                  </a:moveTo>
                  <a:lnTo>
                    <a:pt x="3909568" y="0"/>
                  </a:lnTo>
                  <a:lnTo>
                    <a:pt x="3909568" y="4344416"/>
                  </a:lnTo>
                  <a:lnTo>
                    <a:pt x="0" y="4344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74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23824" y="8447180"/>
            <a:ext cx="2464070" cy="668474"/>
            <a:chOff x="0" y="0"/>
            <a:chExt cx="3285426" cy="8912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85490" cy="891286"/>
            </a:xfrm>
            <a:custGeom>
              <a:avLst/>
              <a:gdLst/>
              <a:ahLst/>
              <a:cxnLst/>
              <a:rect r="r" b="b" t="t" l="l"/>
              <a:pathLst>
                <a:path h="891286" w="3285490">
                  <a:moveTo>
                    <a:pt x="0" y="0"/>
                  </a:moveTo>
                  <a:lnTo>
                    <a:pt x="3285490" y="0"/>
                  </a:lnTo>
                  <a:lnTo>
                    <a:pt x="3285490" y="891286"/>
                  </a:lnTo>
                  <a:lnTo>
                    <a:pt x="0" y="89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710688" r="-240778" b="-21009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516795" y="8771497"/>
            <a:ext cx="1937804" cy="322221"/>
            <a:chOff x="0" y="0"/>
            <a:chExt cx="2583739" cy="42962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583688" cy="429641"/>
            </a:xfrm>
            <a:custGeom>
              <a:avLst/>
              <a:gdLst/>
              <a:ahLst/>
              <a:cxnLst/>
              <a:rect r="r" b="b" t="t" l="l"/>
              <a:pathLst>
                <a:path h="429641" w="2583688">
                  <a:moveTo>
                    <a:pt x="0" y="0"/>
                  </a:moveTo>
                  <a:lnTo>
                    <a:pt x="2583688" y="0"/>
                  </a:lnTo>
                  <a:lnTo>
                    <a:pt x="2583688" y="429641"/>
                  </a:lnTo>
                  <a:lnTo>
                    <a:pt x="0" y="429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67679" r="-333364" b="-150014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4248350" y="5905186"/>
            <a:ext cx="820550" cy="651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9"/>
              </a:lnSpc>
            </a:pPr>
            <a:r>
              <a:rPr lang="en-US" sz="261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AP1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23824" y="1159002"/>
            <a:ext cx="16839707" cy="7288178"/>
            <a:chOff x="0" y="0"/>
            <a:chExt cx="23186072" cy="100348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186010" cy="10034905"/>
            </a:xfrm>
            <a:custGeom>
              <a:avLst/>
              <a:gdLst/>
              <a:ahLst/>
              <a:cxnLst/>
              <a:rect r="r" b="b" t="t" l="l"/>
              <a:pathLst>
                <a:path h="10034905" w="23186010">
                  <a:moveTo>
                    <a:pt x="0" y="0"/>
                  </a:moveTo>
                  <a:lnTo>
                    <a:pt x="23186010" y="0"/>
                  </a:lnTo>
                  <a:lnTo>
                    <a:pt x="23186010" y="10034905"/>
                  </a:lnTo>
                  <a:lnTo>
                    <a:pt x="0" y="10034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70" t="-559" r="-466" b="-88578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1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457200" y="245878"/>
            <a:ext cx="8088601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ÁREAS DE PLANEJAMENTO (APs)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6049808" y="7343624"/>
            <a:ext cx="1345271" cy="901159"/>
            <a:chOff x="0" y="0"/>
            <a:chExt cx="1852262" cy="124077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52326" cy="1240790"/>
            </a:xfrm>
            <a:custGeom>
              <a:avLst/>
              <a:gdLst/>
              <a:ahLst/>
              <a:cxnLst/>
              <a:rect r="r" b="b" t="t" l="l"/>
              <a:pathLst>
                <a:path h="1240790" w="1852326">
                  <a:moveTo>
                    <a:pt x="0" y="0"/>
                  </a:moveTo>
                  <a:lnTo>
                    <a:pt x="1852326" y="0"/>
                  </a:lnTo>
                  <a:lnTo>
                    <a:pt x="1852326" y="1240790"/>
                  </a:lnTo>
                  <a:lnTo>
                    <a:pt x="0" y="1240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7894" t="0" r="-1597" b="-1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9267063" y="3915451"/>
            <a:ext cx="820550" cy="651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9"/>
              </a:lnSpc>
            </a:pPr>
            <a:r>
              <a:rPr lang="en-US" sz="261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020502" y="5435375"/>
            <a:ext cx="1423549" cy="114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9"/>
              </a:lnSpc>
            </a:pPr>
            <a:r>
              <a:rPr lang="en-US" sz="261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248350" y="5905186"/>
            <a:ext cx="820550" cy="6511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9"/>
              </a:lnSpc>
            </a:pPr>
            <a:r>
              <a:rPr lang="en-US" sz="261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AP1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132972" y="8513255"/>
            <a:ext cx="2893628" cy="570928"/>
            <a:chOff x="0" y="0"/>
            <a:chExt cx="3858171" cy="76123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858133" cy="761238"/>
            </a:xfrm>
            <a:custGeom>
              <a:avLst/>
              <a:gdLst/>
              <a:ahLst/>
              <a:cxnLst/>
              <a:rect r="r" b="b" t="t" l="l"/>
              <a:pathLst>
                <a:path h="761238" w="3858133">
                  <a:moveTo>
                    <a:pt x="0" y="0"/>
                  </a:moveTo>
                  <a:lnTo>
                    <a:pt x="3858133" y="0"/>
                  </a:lnTo>
                  <a:lnTo>
                    <a:pt x="3858133" y="761238"/>
                  </a:lnTo>
                  <a:lnTo>
                    <a:pt x="0" y="761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4080" t="-891833" r="-106122" b="-20335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586697" y="8812254"/>
            <a:ext cx="658930" cy="279349"/>
            <a:chOff x="0" y="0"/>
            <a:chExt cx="878573" cy="37246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78586" cy="372491"/>
            </a:xfrm>
            <a:custGeom>
              <a:avLst/>
              <a:gdLst/>
              <a:ahLst/>
              <a:cxnLst/>
              <a:rect r="r" b="b" t="t" l="l"/>
              <a:pathLst>
                <a:path h="372491" w="878586">
                  <a:moveTo>
                    <a:pt x="0" y="0"/>
                  </a:moveTo>
                  <a:lnTo>
                    <a:pt x="878586" y="0"/>
                  </a:lnTo>
                  <a:lnTo>
                    <a:pt x="878586" y="372491"/>
                  </a:lnTo>
                  <a:lnTo>
                    <a:pt x="0" y="3724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69216" t="-2155151" r="-805130" b="-187337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1833460" y="8811387"/>
            <a:ext cx="658930" cy="317021"/>
            <a:chOff x="0" y="0"/>
            <a:chExt cx="878573" cy="42269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78586" cy="422656"/>
            </a:xfrm>
            <a:custGeom>
              <a:avLst/>
              <a:gdLst/>
              <a:ahLst/>
              <a:cxnLst/>
              <a:rect r="r" b="b" t="t" l="l"/>
              <a:pathLst>
                <a:path h="422656" w="878586">
                  <a:moveTo>
                    <a:pt x="0" y="0"/>
                  </a:moveTo>
                  <a:lnTo>
                    <a:pt x="878586" y="0"/>
                  </a:lnTo>
                  <a:lnTo>
                    <a:pt x="878586" y="422656"/>
                  </a:lnTo>
                  <a:lnTo>
                    <a:pt x="0" y="422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69219" t="-1799795" r="-805137" b="-252809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2974905" y="8778640"/>
            <a:ext cx="2464070" cy="322221"/>
            <a:chOff x="0" y="0"/>
            <a:chExt cx="3285426" cy="42962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285490" cy="429641"/>
            </a:xfrm>
            <a:custGeom>
              <a:avLst/>
              <a:gdLst/>
              <a:ahLst/>
              <a:cxnLst/>
              <a:rect r="r" b="b" t="t" l="l"/>
              <a:pathLst>
                <a:path h="429641" w="3285490">
                  <a:moveTo>
                    <a:pt x="0" y="0"/>
                  </a:moveTo>
                  <a:lnTo>
                    <a:pt x="3285490" y="0"/>
                  </a:lnTo>
                  <a:lnTo>
                    <a:pt x="3285490" y="429641"/>
                  </a:lnTo>
                  <a:lnTo>
                    <a:pt x="0" y="429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676748" r="-240794" b="-340945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5043983" y="8821808"/>
            <a:ext cx="1402280" cy="257699"/>
            <a:chOff x="0" y="0"/>
            <a:chExt cx="1869707" cy="34359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869694" cy="343662"/>
            </a:xfrm>
            <a:custGeom>
              <a:avLst/>
              <a:gdLst/>
              <a:ahLst/>
              <a:cxnLst/>
              <a:rect r="r" b="b" t="t" l="l"/>
              <a:pathLst>
                <a:path h="343662" w="1869694">
                  <a:moveTo>
                    <a:pt x="0" y="0"/>
                  </a:moveTo>
                  <a:lnTo>
                    <a:pt x="1869694" y="0"/>
                  </a:lnTo>
                  <a:lnTo>
                    <a:pt x="1869694" y="343662"/>
                  </a:lnTo>
                  <a:lnTo>
                    <a:pt x="0" y="343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33573" r="-498927" b="-314253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8550097" y="8823236"/>
            <a:ext cx="2464070" cy="443798"/>
            <a:chOff x="0" y="0"/>
            <a:chExt cx="3285426" cy="59173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285490" cy="591693"/>
            </a:xfrm>
            <a:custGeom>
              <a:avLst/>
              <a:gdLst/>
              <a:ahLst/>
              <a:cxnLst/>
              <a:rect r="r" b="b" t="t" l="l"/>
              <a:pathLst>
                <a:path h="591693" w="3285490">
                  <a:moveTo>
                    <a:pt x="0" y="0"/>
                  </a:moveTo>
                  <a:lnTo>
                    <a:pt x="3285490" y="0"/>
                  </a:lnTo>
                  <a:lnTo>
                    <a:pt x="3285490" y="591693"/>
                  </a:lnTo>
                  <a:lnTo>
                    <a:pt x="0" y="591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437626" r="-240778" b="-8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835800" y="1207306"/>
            <a:ext cx="580710" cy="753222"/>
            <a:chOff x="0" y="0"/>
            <a:chExt cx="758914" cy="98436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58952" cy="984377"/>
            </a:xfrm>
            <a:custGeom>
              <a:avLst/>
              <a:gdLst/>
              <a:ahLst/>
              <a:cxnLst/>
              <a:rect r="r" b="b" t="t" l="l"/>
              <a:pathLst>
                <a:path h="984377" w="758952">
                  <a:moveTo>
                    <a:pt x="0" y="0"/>
                  </a:moveTo>
                  <a:lnTo>
                    <a:pt x="758952" y="0"/>
                  </a:lnTo>
                  <a:lnTo>
                    <a:pt x="758952" y="984377"/>
                  </a:lnTo>
                  <a:lnTo>
                    <a:pt x="0" y="98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283821" b="-42108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723824" y="1159002"/>
            <a:ext cx="16839707" cy="7288178"/>
            <a:chOff x="0" y="0"/>
            <a:chExt cx="4435149" cy="19195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435149" cy="1919520"/>
            </a:xfrm>
            <a:custGeom>
              <a:avLst/>
              <a:gdLst/>
              <a:ahLst/>
              <a:cxnLst/>
              <a:rect r="r" b="b" t="t" l="l"/>
              <a:pathLst>
                <a:path h="1919520" w="4435149">
                  <a:moveTo>
                    <a:pt x="0" y="0"/>
                  </a:moveTo>
                  <a:lnTo>
                    <a:pt x="4435149" y="0"/>
                  </a:lnTo>
                  <a:lnTo>
                    <a:pt x="4435149" y="1919520"/>
                  </a:lnTo>
                  <a:lnTo>
                    <a:pt x="0" y="1919520"/>
                  </a:lnTo>
                  <a:close/>
                </a:path>
              </a:pathLst>
            </a:custGeom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4435149" cy="19385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39"/>
                </a:lnSpc>
              </a:pPr>
            </a:p>
          </p:txBody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457200" y="245878"/>
            <a:ext cx="10904401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DINÂMICA DO CRESCIMENTO POPULACIONAL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402300" y="948347"/>
            <a:ext cx="13483400" cy="8390296"/>
            <a:chOff x="0" y="0"/>
            <a:chExt cx="17977866" cy="1118706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977865" cy="11187049"/>
            </a:xfrm>
            <a:custGeom>
              <a:avLst/>
              <a:gdLst/>
              <a:ahLst/>
              <a:cxnLst/>
              <a:rect r="r" b="b" t="t" l="l"/>
              <a:pathLst>
                <a:path h="11187049" w="17977865">
                  <a:moveTo>
                    <a:pt x="0" y="0"/>
                  </a:moveTo>
                  <a:lnTo>
                    <a:pt x="17977865" y="0"/>
                  </a:lnTo>
                  <a:lnTo>
                    <a:pt x="17977865" y="11187049"/>
                  </a:lnTo>
                  <a:lnTo>
                    <a:pt x="0" y="11187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6189071" y="-10"/>
            <a:ext cx="2009899" cy="1817227"/>
            <a:chOff x="0" y="0"/>
            <a:chExt cx="2679865" cy="24229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679827" cy="2422906"/>
            </a:xfrm>
            <a:custGeom>
              <a:avLst/>
              <a:gdLst/>
              <a:ahLst/>
              <a:cxnLst/>
              <a:rect r="r" b="b" t="t" l="l"/>
              <a:pathLst>
                <a:path h="2422906" w="2679827">
                  <a:moveTo>
                    <a:pt x="0" y="0"/>
                  </a:moveTo>
                  <a:lnTo>
                    <a:pt x="2679827" y="0"/>
                  </a:lnTo>
                  <a:lnTo>
                    <a:pt x="2679827" y="2422906"/>
                  </a:lnTo>
                  <a:lnTo>
                    <a:pt x="0" y="2422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56101" t="-59177" r="-24720" b="-39476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65022" y="9211656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92950" y="1095998"/>
            <a:ext cx="16502129" cy="8097070"/>
            <a:chOff x="0" y="0"/>
            <a:chExt cx="21566162" cy="105818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566124" cy="10581894"/>
            </a:xfrm>
            <a:custGeom>
              <a:avLst/>
              <a:gdLst/>
              <a:ahLst/>
              <a:cxnLst/>
              <a:rect r="r" b="b" t="t" l="l"/>
              <a:pathLst>
                <a:path h="10581894" w="21566124">
                  <a:moveTo>
                    <a:pt x="0" y="0"/>
                  </a:moveTo>
                  <a:lnTo>
                    <a:pt x="21566124" y="0"/>
                  </a:lnTo>
                  <a:lnTo>
                    <a:pt x="21566124" y="10581894"/>
                  </a:lnTo>
                  <a:lnTo>
                    <a:pt x="0" y="10581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953" t="-440" r="-391" b="-8859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699047" y="1207306"/>
            <a:ext cx="580710" cy="753222"/>
            <a:chOff x="0" y="0"/>
            <a:chExt cx="758914" cy="9843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8952" cy="984377"/>
            </a:xfrm>
            <a:custGeom>
              <a:avLst/>
              <a:gdLst/>
              <a:ahLst/>
              <a:cxnLst/>
              <a:rect r="r" b="b" t="t" l="l"/>
              <a:pathLst>
                <a:path h="984377" w="758952">
                  <a:moveTo>
                    <a:pt x="0" y="0"/>
                  </a:moveTo>
                  <a:lnTo>
                    <a:pt x="758952" y="0"/>
                  </a:lnTo>
                  <a:lnTo>
                    <a:pt x="758952" y="984377"/>
                  </a:lnTo>
                  <a:lnTo>
                    <a:pt x="0" y="98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283821" b="-4210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92950" y="1095998"/>
            <a:ext cx="2558150" cy="3117423"/>
            <a:chOff x="0" y="0"/>
            <a:chExt cx="3410867" cy="4156564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3410867" cy="3156155"/>
              <a:chOff x="0" y="0"/>
              <a:chExt cx="3343173" cy="3093517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3343148" cy="3093466"/>
              </a:xfrm>
              <a:custGeom>
                <a:avLst/>
                <a:gdLst/>
                <a:ahLst/>
                <a:cxnLst/>
                <a:rect r="r" b="b" t="t" l="l"/>
                <a:pathLst>
                  <a:path h="3093466" w="3343148">
                    <a:moveTo>
                      <a:pt x="0" y="0"/>
                    </a:moveTo>
                    <a:lnTo>
                      <a:pt x="3343148" y="0"/>
                    </a:lnTo>
                    <a:lnTo>
                      <a:pt x="3343148" y="3093466"/>
                    </a:lnTo>
                    <a:lnTo>
                      <a:pt x="0" y="30934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39862" t="-212067" r="-81225" b="-2423"/>
                </a:stretch>
              </a:blipFill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735357" y="3156142"/>
              <a:ext cx="2675497" cy="1000422"/>
              <a:chOff x="0" y="0"/>
              <a:chExt cx="2622398" cy="980567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622423" cy="980567"/>
              </a:xfrm>
              <a:custGeom>
                <a:avLst/>
                <a:gdLst/>
                <a:ahLst/>
                <a:cxnLst/>
                <a:rect r="r" b="b" t="t" l="l"/>
                <a:pathLst>
                  <a:path h="980567" w="2622423">
                    <a:moveTo>
                      <a:pt x="0" y="0"/>
                    </a:moveTo>
                    <a:lnTo>
                      <a:pt x="2622423" y="0"/>
                    </a:lnTo>
                    <a:lnTo>
                      <a:pt x="2622423" y="980567"/>
                    </a:lnTo>
                    <a:lnTo>
                      <a:pt x="0" y="98056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309337" t="-857403" r="-1" b="-34754"/>
                </a:stretch>
              </a:blipFill>
            </p:spPr>
          </p:sp>
        </p:grpSp>
        <p:grpSp>
          <p:nvGrpSpPr>
            <p:cNvPr name="Group 13" id="13"/>
            <p:cNvGrpSpPr/>
            <p:nvPr/>
          </p:nvGrpSpPr>
          <p:grpSpPr>
            <a:xfrm rot="0">
              <a:off x="13" y="3156181"/>
              <a:ext cx="774358" cy="1000344"/>
              <a:chOff x="0" y="0"/>
              <a:chExt cx="758990" cy="980491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758952" cy="980440"/>
              </a:xfrm>
              <a:custGeom>
                <a:avLst/>
                <a:gdLst/>
                <a:ahLst/>
                <a:cxnLst/>
                <a:rect r="r" b="b" t="t" l="l"/>
                <a:pathLst>
                  <a:path h="980440" w="758952">
                    <a:moveTo>
                      <a:pt x="0" y="0"/>
                    </a:moveTo>
                    <a:lnTo>
                      <a:pt x="758952" y="0"/>
                    </a:lnTo>
                    <a:lnTo>
                      <a:pt x="758952" y="980440"/>
                    </a:lnTo>
                    <a:lnTo>
                      <a:pt x="0" y="98044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pSp>
        <p:nvGrpSpPr>
          <p:cNvPr name="Group 15" id="15"/>
          <p:cNvGrpSpPr/>
          <p:nvPr/>
        </p:nvGrpSpPr>
        <p:grpSpPr>
          <a:xfrm rot="0">
            <a:off x="15914029" y="8132055"/>
            <a:ext cx="1345271" cy="901159"/>
            <a:chOff x="0" y="0"/>
            <a:chExt cx="1852262" cy="124077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52326" cy="1240790"/>
            </a:xfrm>
            <a:custGeom>
              <a:avLst/>
              <a:gdLst/>
              <a:ahLst/>
              <a:cxnLst/>
              <a:rect r="r" b="b" t="t" l="l"/>
              <a:pathLst>
                <a:path h="1240790" w="1852326">
                  <a:moveTo>
                    <a:pt x="0" y="0"/>
                  </a:moveTo>
                  <a:lnTo>
                    <a:pt x="1852326" y="0"/>
                  </a:lnTo>
                  <a:lnTo>
                    <a:pt x="1852326" y="1240790"/>
                  </a:lnTo>
                  <a:lnTo>
                    <a:pt x="0" y="1240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94" t="0" r="-1597" b="-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873900" y="1076325"/>
            <a:ext cx="16521179" cy="8135331"/>
            <a:chOff x="0" y="0"/>
            <a:chExt cx="4351257" cy="214263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351257" cy="2142639"/>
            </a:xfrm>
            <a:custGeom>
              <a:avLst/>
              <a:gdLst/>
              <a:ahLst/>
              <a:cxnLst/>
              <a:rect r="r" b="b" t="t" l="l"/>
              <a:pathLst>
                <a:path h="2142639" w="4351257">
                  <a:moveTo>
                    <a:pt x="0" y="0"/>
                  </a:moveTo>
                  <a:lnTo>
                    <a:pt x="4351257" y="0"/>
                  </a:lnTo>
                  <a:lnTo>
                    <a:pt x="4351257" y="2142639"/>
                  </a:lnTo>
                  <a:lnTo>
                    <a:pt x="0" y="2142639"/>
                  </a:lnTo>
                  <a:close/>
                </a:path>
              </a:pathLst>
            </a:custGeom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4351257" cy="21616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3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457200" y="245878"/>
            <a:ext cx="13830005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ADENSAMENTO POPULACIONAL DE MARICÁ - 2010 À 2022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52575" y="8804613"/>
            <a:ext cx="2245519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Fonte: IBGE, 2010/2022.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92950" y="1159002"/>
            <a:ext cx="16502129" cy="8099698"/>
            <a:chOff x="0" y="0"/>
            <a:chExt cx="22002839" cy="107995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002877" cy="10799572"/>
            </a:xfrm>
            <a:custGeom>
              <a:avLst/>
              <a:gdLst/>
              <a:ahLst/>
              <a:cxnLst/>
              <a:rect r="r" b="b" t="t" l="l"/>
              <a:pathLst>
                <a:path h="10799572" w="22002877">
                  <a:moveTo>
                    <a:pt x="0" y="0"/>
                  </a:moveTo>
                  <a:lnTo>
                    <a:pt x="22002877" y="0"/>
                  </a:lnTo>
                  <a:lnTo>
                    <a:pt x="22002877" y="10799572"/>
                  </a:lnTo>
                  <a:lnTo>
                    <a:pt x="0" y="10799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9101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24258" y="1190311"/>
            <a:ext cx="3892277" cy="1098547"/>
            <a:chOff x="0" y="0"/>
            <a:chExt cx="5189703" cy="14647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189728" cy="1464691"/>
            </a:xfrm>
            <a:custGeom>
              <a:avLst/>
              <a:gdLst/>
              <a:ahLst/>
              <a:cxnLst/>
              <a:rect r="r" b="b" t="t" l="l"/>
              <a:pathLst>
                <a:path h="1464691" w="5189728">
                  <a:moveTo>
                    <a:pt x="0" y="0"/>
                  </a:moveTo>
                  <a:lnTo>
                    <a:pt x="5189728" y="0"/>
                  </a:lnTo>
                  <a:lnTo>
                    <a:pt x="5189728" y="1464691"/>
                  </a:lnTo>
                  <a:lnTo>
                    <a:pt x="0" y="146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2251" t="-452346" r="-18680" b="-148347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6756790" y="1256862"/>
            <a:ext cx="569185" cy="738273"/>
            <a:chOff x="0" y="0"/>
            <a:chExt cx="758914" cy="98436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58952" cy="984377"/>
            </a:xfrm>
            <a:custGeom>
              <a:avLst/>
              <a:gdLst/>
              <a:ahLst/>
              <a:cxnLst/>
              <a:rect r="r" b="b" t="t" l="l"/>
              <a:pathLst>
                <a:path h="984377" w="758952">
                  <a:moveTo>
                    <a:pt x="0" y="0"/>
                  </a:moveTo>
                  <a:lnTo>
                    <a:pt x="758952" y="0"/>
                  </a:lnTo>
                  <a:lnTo>
                    <a:pt x="758952" y="984377"/>
                  </a:lnTo>
                  <a:lnTo>
                    <a:pt x="0" y="98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283821" b="-42108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5876452" y="8064893"/>
            <a:ext cx="1345271" cy="901159"/>
            <a:chOff x="0" y="0"/>
            <a:chExt cx="1852262" cy="124077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2326" cy="1240790"/>
            </a:xfrm>
            <a:custGeom>
              <a:avLst/>
              <a:gdLst/>
              <a:ahLst/>
              <a:cxnLst/>
              <a:rect r="r" b="b" t="t" l="l"/>
              <a:pathLst>
                <a:path h="1240790" w="1852326">
                  <a:moveTo>
                    <a:pt x="0" y="0"/>
                  </a:moveTo>
                  <a:lnTo>
                    <a:pt x="1852326" y="0"/>
                  </a:lnTo>
                  <a:lnTo>
                    <a:pt x="1852326" y="1240790"/>
                  </a:lnTo>
                  <a:lnTo>
                    <a:pt x="0" y="1240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94" t="0" r="-1597" b="-1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924258" y="2288858"/>
            <a:ext cx="3892277" cy="350619"/>
          </a:xfrm>
          <a:custGeom>
            <a:avLst/>
            <a:gdLst/>
            <a:ahLst/>
            <a:cxnLst/>
            <a:rect r="r" b="b" t="t" l="l"/>
            <a:pathLst>
              <a:path h="350619" w="3892277">
                <a:moveTo>
                  <a:pt x="0" y="0"/>
                </a:moveTo>
                <a:lnTo>
                  <a:pt x="3892277" y="0"/>
                </a:lnTo>
                <a:lnTo>
                  <a:pt x="3892277" y="350619"/>
                </a:lnTo>
                <a:lnTo>
                  <a:pt x="0" y="3506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42" t="-1712500" r="-102182" b="-301489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57200" y="245878"/>
            <a:ext cx="12573000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ANÁLISE DO DESENVOLVIMENTO URBANO PREVISTO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457200" y="245878"/>
            <a:ext cx="12573000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ANÁLISE DO DESENVOLVIMENTO URBANO PREVISTO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892940" y="1159012"/>
            <a:ext cx="16502129" cy="7993332"/>
            <a:chOff x="0" y="0"/>
            <a:chExt cx="22002839" cy="1065777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002877" cy="10657713"/>
            </a:xfrm>
            <a:custGeom>
              <a:avLst/>
              <a:gdLst/>
              <a:ahLst/>
              <a:cxnLst/>
              <a:rect r="r" b="b" t="t" l="l"/>
              <a:pathLst>
                <a:path h="10657713" w="22002877">
                  <a:moveTo>
                    <a:pt x="0" y="0"/>
                  </a:moveTo>
                  <a:lnTo>
                    <a:pt x="22002877" y="0"/>
                  </a:lnTo>
                  <a:lnTo>
                    <a:pt x="22002877" y="10657713"/>
                  </a:lnTo>
                  <a:lnTo>
                    <a:pt x="0" y="106577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24258" y="1194892"/>
            <a:ext cx="2250373" cy="1056076"/>
            <a:chOff x="0" y="0"/>
            <a:chExt cx="3396767" cy="159406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396742" cy="1594104"/>
            </a:xfrm>
            <a:custGeom>
              <a:avLst/>
              <a:gdLst/>
              <a:ahLst/>
              <a:cxnLst/>
              <a:rect r="r" b="b" t="t" l="l"/>
              <a:pathLst>
                <a:path h="1594104" w="3396742">
                  <a:moveTo>
                    <a:pt x="0" y="0"/>
                  </a:moveTo>
                  <a:lnTo>
                    <a:pt x="3396742" y="0"/>
                  </a:lnTo>
                  <a:lnTo>
                    <a:pt x="3396742" y="1594104"/>
                  </a:lnTo>
                  <a:lnTo>
                    <a:pt x="0" y="1594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08521" b="-133708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876452" y="8064893"/>
            <a:ext cx="1345271" cy="901159"/>
            <a:chOff x="0" y="0"/>
            <a:chExt cx="1852262" cy="124077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52326" cy="1240790"/>
            </a:xfrm>
            <a:custGeom>
              <a:avLst/>
              <a:gdLst/>
              <a:ahLst/>
              <a:cxnLst/>
              <a:rect r="r" b="b" t="t" l="l"/>
              <a:pathLst>
                <a:path h="1240790" w="1852326">
                  <a:moveTo>
                    <a:pt x="0" y="0"/>
                  </a:moveTo>
                  <a:lnTo>
                    <a:pt x="1852326" y="0"/>
                  </a:lnTo>
                  <a:lnTo>
                    <a:pt x="1852326" y="1240790"/>
                  </a:lnTo>
                  <a:lnTo>
                    <a:pt x="0" y="1240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94" t="0" r="-1597" b="-1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924258" y="2250968"/>
            <a:ext cx="2250373" cy="350619"/>
          </a:xfrm>
          <a:custGeom>
            <a:avLst/>
            <a:gdLst/>
            <a:ahLst/>
            <a:cxnLst/>
            <a:rect r="r" b="b" t="t" l="l"/>
            <a:pathLst>
              <a:path h="350619" w="2250373">
                <a:moveTo>
                  <a:pt x="0" y="0"/>
                </a:moveTo>
                <a:lnTo>
                  <a:pt x="2250374" y="0"/>
                </a:lnTo>
                <a:lnTo>
                  <a:pt x="2250374" y="350619"/>
                </a:lnTo>
                <a:lnTo>
                  <a:pt x="0" y="3506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630" t="-1712500" r="-249697" b="-301489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6756790" y="1256862"/>
            <a:ext cx="569185" cy="738273"/>
            <a:chOff x="0" y="0"/>
            <a:chExt cx="758914" cy="98436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58952" cy="984377"/>
            </a:xfrm>
            <a:custGeom>
              <a:avLst/>
              <a:gdLst/>
              <a:ahLst/>
              <a:cxnLst/>
              <a:rect r="r" b="b" t="t" l="l"/>
              <a:pathLst>
                <a:path h="984377" w="758952">
                  <a:moveTo>
                    <a:pt x="0" y="0"/>
                  </a:moveTo>
                  <a:lnTo>
                    <a:pt x="758952" y="0"/>
                  </a:lnTo>
                  <a:lnTo>
                    <a:pt x="758952" y="984377"/>
                  </a:lnTo>
                  <a:lnTo>
                    <a:pt x="0" y="98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283821" b="-42108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973619" y="8338036"/>
            <a:ext cx="2201013" cy="628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Way Ventura Clube</a:t>
            </a:r>
          </a:p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Quartier Maricá Parc</a:t>
            </a:r>
          </a:p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Nova Maricá Casa Club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88932" y="8338036"/>
            <a:ext cx="1722254" cy="628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Real Park Maricá</a:t>
            </a:r>
          </a:p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Ubatã</a:t>
            </a:r>
          </a:p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Royal Garden II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087386" y="8338036"/>
            <a:ext cx="1960447" cy="628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Royal Garden I</a:t>
            </a:r>
          </a:p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Smart Ville Maricá I</a:t>
            </a:r>
          </a:p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Samrt Ville Maricá II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181182" y="8338036"/>
            <a:ext cx="2615477" cy="628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Dom Village</a:t>
            </a:r>
          </a:p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Experienvce By Carlos Burle</a:t>
            </a:r>
          </a:p>
          <a:p>
            <a:pPr algn="l" marL="302262" indent="-151131" lvl="1">
              <a:lnSpc>
                <a:spcPts val="1610"/>
              </a:lnSpc>
              <a:buAutoNum type="arabicPeriod" startAt="1"/>
            </a:pPr>
            <a:r>
              <a:rPr lang="en-US" sz="1400">
                <a:solidFill>
                  <a:srgbClr val="0C3347"/>
                </a:solidFill>
                <a:latin typeface="Arial"/>
                <a:ea typeface="Arial"/>
                <a:cs typeface="Arial"/>
                <a:sym typeface="Arial"/>
              </a:rPr>
              <a:t>Jaconé Beach Village I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414454" y="1075525"/>
            <a:ext cx="13459073" cy="8135941"/>
            <a:chOff x="0" y="0"/>
            <a:chExt cx="17945430" cy="10847921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7945430" cy="10847921"/>
              <a:chOff x="0" y="0"/>
              <a:chExt cx="17945430" cy="10847921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7945481" cy="10847959"/>
              </a:xfrm>
              <a:custGeom>
                <a:avLst/>
                <a:gdLst/>
                <a:ahLst/>
                <a:cxnLst/>
                <a:rect r="r" b="b" t="t" l="l"/>
                <a:pathLst>
                  <a:path h="10847959" w="17945481">
                    <a:moveTo>
                      <a:pt x="0" y="0"/>
                    </a:moveTo>
                    <a:lnTo>
                      <a:pt x="17945481" y="0"/>
                    </a:lnTo>
                    <a:lnTo>
                      <a:pt x="17945481" y="10847959"/>
                    </a:lnTo>
                    <a:lnTo>
                      <a:pt x="0" y="1084795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010" t="-1110" r="-500" b="-931"/>
                </a:stretch>
              </a:blip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249364" y="109919"/>
              <a:ext cx="1652245" cy="10545051"/>
              <a:chOff x="0" y="0"/>
              <a:chExt cx="1652245" cy="1054505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652270" cy="10545064"/>
              </a:xfrm>
              <a:custGeom>
                <a:avLst/>
                <a:gdLst/>
                <a:ahLst/>
                <a:cxnLst/>
                <a:rect r="r" b="b" t="t" l="l"/>
                <a:pathLst>
                  <a:path h="10545064" w="1652270">
                    <a:moveTo>
                      <a:pt x="0" y="0"/>
                    </a:moveTo>
                    <a:lnTo>
                      <a:pt x="1652270" y="0"/>
                    </a:lnTo>
                    <a:lnTo>
                      <a:pt x="1652270" y="10545064"/>
                    </a:lnTo>
                    <a:lnTo>
                      <a:pt x="0" y="105450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0" r="-961825" b="0"/>
                </a:stretch>
              </a:blipFill>
            </p:spPr>
          </p:sp>
        </p:grpSp>
        <p:grpSp>
          <p:nvGrpSpPr>
            <p:cNvPr name="Group 9" id="9"/>
            <p:cNvGrpSpPr/>
            <p:nvPr/>
          </p:nvGrpSpPr>
          <p:grpSpPr>
            <a:xfrm rot="0">
              <a:off x="249377" y="109919"/>
              <a:ext cx="17544186" cy="614566"/>
              <a:chOff x="0" y="0"/>
              <a:chExt cx="17544186" cy="614566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7544162" cy="614553"/>
              </a:xfrm>
              <a:custGeom>
                <a:avLst/>
                <a:gdLst/>
                <a:ahLst/>
                <a:cxnLst/>
                <a:rect r="r" b="b" t="t" l="l"/>
                <a:pathLst>
                  <a:path h="614553" w="17544162">
                    <a:moveTo>
                      <a:pt x="0" y="0"/>
                    </a:moveTo>
                    <a:lnTo>
                      <a:pt x="17544162" y="0"/>
                    </a:lnTo>
                    <a:lnTo>
                      <a:pt x="17544162" y="614553"/>
                    </a:lnTo>
                    <a:lnTo>
                      <a:pt x="0" y="6145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0" r="0" b="-1615887"/>
                </a:stretch>
              </a:blipFill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249377" y="8811133"/>
              <a:ext cx="17544186" cy="960412"/>
              <a:chOff x="0" y="0"/>
              <a:chExt cx="17544186" cy="96041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7544162" cy="960374"/>
              </a:xfrm>
              <a:custGeom>
                <a:avLst/>
                <a:gdLst/>
                <a:ahLst/>
                <a:cxnLst/>
                <a:rect r="r" b="b" t="t" l="l"/>
                <a:pathLst>
                  <a:path h="960374" w="17544162">
                    <a:moveTo>
                      <a:pt x="0" y="0"/>
                    </a:moveTo>
                    <a:lnTo>
                      <a:pt x="17544162" y="0"/>
                    </a:lnTo>
                    <a:lnTo>
                      <a:pt x="17544162" y="960374"/>
                    </a:lnTo>
                    <a:lnTo>
                      <a:pt x="0" y="96037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-906026" r="0" b="-91987"/>
                </a:stretch>
              </a:blipFill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6189071" y="-10"/>
            <a:ext cx="2009899" cy="1817227"/>
            <a:chOff x="0" y="0"/>
            <a:chExt cx="2679865" cy="24229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679827" cy="2422906"/>
            </a:xfrm>
            <a:custGeom>
              <a:avLst/>
              <a:gdLst/>
              <a:ahLst/>
              <a:cxnLst/>
              <a:rect r="r" b="b" t="t" l="l"/>
              <a:pathLst>
                <a:path h="2422906" w="2679827">
                  <a:moveTo>
                    <a:pt x="0" y="0"/>
                  </a:moveTo>
                  <a:lnTo>
                    <a:pt x="2679827" y="0"/>
                  </a:lnTo>
                  <a:lnTo>
                    <a:pt x="2679827" y="2422906"/>
                  </a:lnTo>
                  <a:lnTo>
                    <a:pt x="0" y="2422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56101" t="-59177" r="-24720" b="-39476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457200" y="245878"/>
            <a:ext cx="6678597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PROJEÇÃO POPULACIONAL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2414454" y="1075525"/>
            <a:ext cx="13459073" cy="8135941"/>
            <a:chOff x="0" y="0"/>
            <a:chExt cx="17945430" cy="10847921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7945430" cy="10847921"/>
              <a:chOff x="0" y="0"/>
              <a:chExt cx="17945430" cy="10847921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7945481" cy="10847959"/>
              </a:xfrm>
              <a:custGeom>
                <a:avLst/>
                <a:gdLst/>
                <a:ahLst/>
                <a:cxnLst/>
                <a:rect r="r" b="b" t="t" l="l"/>
                <a:pathLst>
                  <a:path h="10847959" w="17945481">
                    <a:moveTo>
                      <a:pt x="0" y="0"/>
                    </a:moveTo>
                    <a:lnTo>
                      <a:pt x="17945481" y="0"/>
                    </a:lnTo>
                    <a:lnTo>
                      <a:pt x="17945481" y="10847959"/>
                    </a:lnTo>
                    <a:lnTo>
                      <a:pt x="0" y="1084795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010" t="-1110" r="-500" b="-931"/>
                </a:stretch>
              </a:blip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249364" y="109919"/>
              <a:ext cx="1652245" cy="10545051"/>
              <a:chOff x="0" y="0"/>
              <a:chExt cx="1652245" cy="1054505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652270" cy="10545064"/>
              </a:xfrm>
              <a:custGeom>
                <a:avLst/>
                <a:gdLst/>
                <a:ahLst/>
                <a:cxnLst/>
                <a:rect r="r" b="b" t="t" l="l"/>
                <a:pathLst>
                  <a:path h="10545064" w="1652270">
                    <a:moveTo>
                      <a:pt x="0" y="0"/>
                    </a:moveTo>
                    <a:lnTo>
                      <a:pt x="1652270" y="0"/>
                    </a:lnTo>
                    <a:lnTo>
                      <a:pt x="1652270" y="10545064"/>
                    </a:lnTo>
                    <a:lnTo>
                      <a:pt x="0" y="105450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0" r="-961825" b="0"/>
                </a:stretch>
              </a:blipFill>
            </p:spPr>
          </p:sp>
        </p:grpSp>
        <p:grpSp>
          <p:nvGrpSpPr>
            <p:cNvPr name="Group 9" id="9"/>
            <p:cNvGrpSpPr/>
            <p:nvPr/>
          </p:nvGrpSpPr>
          <p:grpSpPr>
            <a:xfrm rot="0">
              <a:off x="249377" y="109919"/>
              <a:ext cx="17544186" cy="614566"/>
              <a:chOff x="0" y="0"/>
              <a:chExt cx="17544186" cy="614566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7544162" cy="614553"/>
              </a:xfrm>
              <a:custGeom>
                <a:avLst/>
                <a:gdLst/>
                <a:ahLst/>
                <a:cxnLst/>
                <a:rect r="r" b="b" t="t" l="l"/>
                <a:pathLst>
                  <a:path h="614553" w="17544162">
                    <a:moveTo>
                      <a:pt x="0" y="0"/>
                    </a:moveTo>
                    <a:lnTo>
                      <a:pt x="17544162" y="0"/>
                    </a:lnTo>
                    <a:lnTo>
                      <a:pt x="17544162" y="614553"/>
                    </a:lnTo>
                    <a:lnTo>
                      <a:pt x="0" y="6145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0" r="0" b="-1615887"/>
                </a:stretch>
              </a:blipFill>
            </p:spPr>
          </p:sp>
        </p:grpSp>
        <p:grpSp>
          <p:nvGrpSpPr>
            <p:cNvPr name="Group 11" id="11"/>
            <p:cNvGrpSpPr/>
            <p:nvPr/>
          </p:nvGrpSpPr>
          <p:grpSpPr>
            <a:xfrm rot="0">
              <a:off x="249377" y="8811133"/>
              <a:ext cx="17544186" cy="960412"/>
              <a:chOff x="0" y="0"/>
              <a:chExt cx="17544186" cy="96041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7544162" cy="960374"/>
              </a:xfrm>
              <a:custGeom>
                <a:avLst/>
                <a:gdLst/>
                <a:ahLst/>
                <a:cxnLst/>
                <a:rect r="r" b="b" t="t" l="l"/>
                <a:pathLst>
                  <a:path h="960374" w="17544162">
                    <a:moveTo>
                      <a:pt x="0" y="0"/>
                    </a:moveTo>
                    <a:lnTo>
                      <a:pt x="17544162" y="0"/>
                    </a:lnTo>
                    <a:lnTo>
                      <a:pt x="17544162" y="960374"/>
                    </a:lnTo>
                    <a:lnTo>
                      <a:pt x="0" y="96037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0" t="-906026" r="0" b="-91987"/>
                </a:stretch>
              </a:blipFill>
            </p:spPr>
          </p:sp>
        </p:grpSp>
      </p:grpSp>
      <p:grpSp>
        <p:nvGrpSpPr>
          <p:cNvPr name="Group 13" id="13"/>
          <p:cNvGrpSpPr/>
          <p:nvPr/>
        </p:nvGrpSpPr>
        <p:grpSpPr>
          <a:xfrm rot="0">
            <a:off x="16189071" y="-10"/>
            <a:ext cx="2009899" cy="1817227"/>
            <a:chOff x="0" y="0"/>
            <a:chExt cx="2679865" cy="242297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679827" cy="2422906"/>
            </a:xfrm>
            <a:custGeom>
              <a:avLst/>
              <a:gdLst/>
              <a:ahLst/>
              <a:cxnLst/>
              <a:rect r="r" b="b" t="t" l="l"/>
              <a:pathLst>
                <a:path h="2422906" w="2679827">
                  <a:moveTo>
                    <a:pt x="0" y="0"/>
                  </a:moveTo>
                  <a:lnTo>
                    <a:pt x="2679827" y="0"/>
                  </a:lnTo>
                  <a:lnTo>
                    <a:pt x="2679827" y="2422906"/>
                  </a:lnTo>
                  <a:lnTo>
                    <a:pt x="0" y="2422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56101" t="-59177" r="-24720" b="-39476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743610" y="3095597"/>
            <a:ext cx="1154663" cy="512239"/>
            <a:chOff x="0" y="0"/>
            <a:chExt cx="304109" cy="13491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04109" cy="134911"/>
            </a:xfrm>
            <a:custGeom>
              <a:avLst/>
              <a:gdLst/>
              <a:ahLst/>
              <a:cxnLst/>
              <a:rect r="r" b="b" t="t" l="l"/>
              <a:pathLst>
                <a:path h="134911" w="304109">
                  <a:moveTo>
                    <a:pt x="0" y="0"/>
                  </a:moveTo>
                  <a:lnTo>
                    <a:pt x="304109" y="0"/>
                  </a:lnTo>
                  <a:lnTo>
                    <a:pt x="304109" y="134911"/>
                  </a:lnTo>
                  <a:lnTo>
                    <a:pt x="0" y="134911"/>
                  </a:lnTo>
                  <a:close/>
                </a:path>
              </a:pathLst>
            </a:custGeom>
            <a:ln w="38100" cap="sq">
              <a:solidFill>
                <a:srgbClr val="C00000"/>
              </a:solidFill>
              <a:prstDash val="dash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304109" cy="1539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1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457200" y="245878"/>
            <a:ext cx="6678597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PROJEÇÃO POPULACIONAL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457200" y="245878"/>
            <a:ext cx="8227504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DENSIDADE DEMOGRÁFICA - 2047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696302" y="8643833"/>
            <a:ext cx="2376897" cy="265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20"/>
              </a:lnSpc>
            </a:pPr>
            <a:r>
              <a:rPr lang="en-US" sz="16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Fonte: IBGE, 2010/2022.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892950" y="1159002"/>
            <a:ext cx="16502129" cy="8021183"/>
            <a:chOff x="0" y="0"/>
            <a:chExt cx="22002839" cy="106949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002877" cy="10694924"/>
            </a:xfrm>
            <a:custGeom>
              <a:avLst/>
              <a:gdLst/>
              <a:ahLst/>
              <a:cxnLst/>
              <a:rect r="r" b="b" t="t" l="l"/>
              <a:pathLst>
                <a:path h="10694924" w="22002877">
                  <a:moveTo>
                    <a:pt x="0" y="0"/>
                  </a:moveTo>
                  <a:lnTo>
                    <a:pt x="22002877" y="0"/>
                  </a:lnTo>
                  <a:lnTo>
                    <a:pt x="22002877" y="10694924"/>
                  </a:lnTo>
                  <a:lnTo>
                    <a:pt x="0" y="10694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73603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27259" y="1195121"/>
            <a:ext cx="2247519" cy="1864234"/>
            <a:chOff x="0" y="0"/>
            <a:chExt cx="2996692" cy="248564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96692" cy="2485671"/>
            </a:xfrm>
            <a:custGeom>
              <a:avLst/>
              <a:gdLst/>
              <a:ahLst/>
              <a:cxnLst/>
              <a:rect r="r" b="b" t="t" l="l"/>
              <a:pathLst>
                <a:path h="2485671" w="2996692">
                  <a:moveTo>
                    <a:pt x="0" y="0"/>
                  </a:moveTo>
                  <a:lnTo>
                    <a:pt x="2996692" y="0"/>
                  </a:lnTo>
                  <a:lnTo>
                    <a:pt x="2996692" y="2485671"/>
                  </a:lnTo>
                  <a:lnTo>
                    <a:pt x="0" y="2485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8112" t="-266724" r="-105431" b="-3114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5876452" y="8064893"/>
            <a:ext cx="1345271" cy="901159"/>
            <a:chOff x="0" y="0"/>
            <a:chExt cx="1852262" cy="124077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2326" cy="1240790"/>
            </a:xfrm>
            <a:custGeom>
              <a:avLst/>
              <a:gdLst/>
              <a:ahLst/>
              <a:cxnLst/>
              <a:rect r="r" b="b" t="t" l="l"/>
              <a:pathLst>
                <a:path h="1240790" w="1852326">
                  <a:moveTo>
                    <a:pt x="0" y="0"/>
                  </a:moveTo>
                  <a:lnTo>
                    <a:pt x="1852326" y="0"/>
                  </a:lnTo>
                  <a:lnTo>
                    <a:pt x="1852326" y="1240790"/>
                  </a:lnTo>
                  <a:lnTo>
                    <a:pt x="0" y="12407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7894" t="0" r="-1597" b="-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6756790" y="1256862"/>
            <a:ext cx="569185" cy="738273"/>
            <a:chOff x="0" y="0"/>
            <a:chExt cx="758914" cy="98436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58952" cy="984377"/>
            </a:xfrm>
            <a:custGeom>
              <a:avLst/>
              <a:gdLst/>
              <a:ahLst/>
              <a:cxnLst/>
              <a:rect r="r" b="b" t="t" l="l"/>
              <a:pathLst>
                <a:path h="984377" w="758952">
                  <a:moveTo>
                    <a:pt x="0" y="0"/>
                  </a:moveTo>
                  <a:lnTo>
                    <a:pt x="758952" y="0"/>
                  </a:lnTo>
                  <a:lnTo>
                    <a:pt x="758952" y="984377"/>
                  </a:lnTo>
                  <a:lnTo>
                    <a:pt x="0" y="98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283821" b="-42108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7200" y="914400"/>
            <a:ext cx="12115800" cy="8434492"/>
            <a:chOff x="0" y="0"/>
            <a:chExt cx="16154400" cy="112459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154400" cy="11245977"/>
            </a:xfrm>
            <a:custGeom>
              <a:avLst/>
              <a:gdLst/>
              <a:ahLst/>
              <a:cxnLst/>
              <a:rect r="r" b="b" t="t" l="l"/>
              <a:pathLst>
                <a:path h="11245977" w="16154400">
                  <a:moveTo>
                    <a:pt x="0" y="0"/>
                  </a:moveTo>
                  <a:lnTo>
                    <a:pt x="16154400" y="0"/>
                  </a:lnTo>
                  <a:lnTo>
                    <a:pt x="16154400" y="11245977"/>
                  </a:lnTo>
                  <a:lnTo>
                    <a:pt x="0" y="11245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5706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1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457200" y="245878"/>
            <a:ext cx="12950400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CENÁRIOS ALTERNATIVOS DE CRESCIMENTO URBANO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915252" y="813254"/>
            <a:ext cx="2725798" cy="3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Cenário Tendencial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33467" y="1024385"/>
            <a:ext cx="581711" cy="754523"/>
            <a:chOff x="0" y="0"/>
            <a:chExt cx="775614" cy="100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75589" cy="1006094"/>
            </a:xfrm>
            <a:custGeom>
              <a:avLst/>
              <a:gdLst/>
              <a:ahLst/>
              <a:cxnLst/>
              <a:rect r="r" b="b" t="t" l="l"/>
              <a:pathLst>
                <a:path h="1006094" w="775589">
                  <a:moveTo>
                    <a:pt x="0" y="0"/>
                  </a:moveTo>
                  <a:lnTo>
                    <a:pt x="775589" y="0"/>
                  </a:lnTo>
                  <a:lnTo>
                    <a:pt x="775589" y="1006094"/>
                  </a:lnTo>
                  <a:lnTo>
                    <a:pt x="0" y="100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283856" b="-4210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57655" y="8939679"/>
            <a:ext cx="1376153" cy="293246"/>
            <a:chOff x="0" y="0"/>
            <a:chExt cx="1834871" cy="39099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34896" cy="391033"/>
            </a:xfrm>
            <a:custGeom>
              <a:avLst/>
              <a:gdLst/>
              <a:ahLst/>
              <a:cxnLst/>
              <a:rect r="r" b="b" t="t" l="l"/>
              <a:pathLst>
                <a:path h="391033" w="1834896">
                  <a:moveTo>
                    <a:pt x="0" y="0"/>
                  </a:moveTo>
                  <a:lnTo>
                    <a:pt x="1834896" y="0"/>
                  </a:lnTo>
                  <a:lnTo>
                    <a:pt x="1834896" y="391033"/>
                  </a:lnTo>
                  <a:lnTo>
                    <a:pt x="0" y="391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7081" t="-208911" r="-2" b="9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810704" y="8298247"/>
            <a:ext cx="1659474" cy="706822"/>
            <a:chOff x="0" y="0"/>
            <a:chExt cx="2212632" cy="9424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12594" cy="942467"/>
            </a:xfrm>
            <a:custGeom>
              <a:avLst/>
              <a:gdLst/>
              <a:ahLst/>
              <a:cxnLst/>
              <a:rect r="r" b="b" t="t" l="l"/>
              <a:pathLst>
                <a:path h="942467" w="2212594">
                  <a:moveTo>
                    <a:pt x="0" y="0"/>
                  </a:moveTo>
                  <a:lnTo>
                    <a:pt x="2212594" y="0"/>
                  </a:lnTo>
                  <a:lnTo>
                    <a:pt x="2212594" y="942467"/>
                  </a:lnTo>
                  <a:lnTo>
                    <a:pt x="0" y="942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2" b="4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2915252" y="1227096"/>
            <a:ext cx="4917300" cy="5413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2647" indent="-171323" lvl="1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Ocupação de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25% dos lotes ociosos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>
              <a:lnSpc>
                <a:spcPts val="1104"/>
              </a:lnSpc>
            </a:pPr>
          </a:p>
          <a:p>
            <a:pPr algn="l" marL="342647" indent="-171323" lvl="1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Restante do novo contingente populacional direcionado a novos loteamentos;</a:t>
            </a:r>
          </a:p>
          <a:p>
            <a:pPr algn="l">
              <a:lnSpc>
                <a:spcPts val="1104"/>
              </a:lnSpc>
            </a:pPr>
          </a:p>
          <a:p>
            <a:pPr algn="l" marL="342647" indent="-171323" lvl="1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Expansão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predominantemente horizontal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>
              <a:lnSpc>
                <a:spcPts val="1104"/>
              </a:lnSpc>
            </a:pPr>
          </a:p>
          <a:p>
            <a:pPr algn="l" marL="342647" indent="-171323" lvl="1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Ocupação da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Área de Interesse Hidrológico (AIH)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, com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ausência de controle de uso do solo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e de orientação quanto à ocupação de áreas ambientalmente seguras;</a:t>
            </a:r>
          </a:p>
          <a:p>
            <a:pPr algn="l">
              <a:lnSpc>
                <a:spcPts val="1104"/>
              </a:lnSpc>
            </a:pPr>
          </a:p>
          <a:p>
            <a:pPr algn="l" marL="342901" indent="-171450" lvl="1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Cenário de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maior dificuldade 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para garantir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 acesso à infraestrutura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792332" y="7737739"/>
            <a:ext cx="2036540" cy="1607296"/>
            <a:chOff x="0" y="0"/>
            <a:chExt cx="2715387" cy="214306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715387" cy="2142998"/>
            </a:xfrm>
            <a:custGeom>
              <a:avLst/>
              <a:gdLst/>
              <a:ahLst/>
              <a:cxnLst/>
              <a:rect r="r" b="b" t="t" l="l"/>
              <a:pathLst>
                <a:path h="2142998" w="2715387">
                  <a:moveTo>
                    <a:pt x="0" y="0"/>
                  </a:moveTo>
                  <a:lnTo>
                    <a:pt x="2715387" y="0"/>
                  </a:lnTo>
                  <a:lnTo>
                    <a:pt x="2715387" y="2142998"/>
                  </a:lnTo>
                  <a:lnTo>
                    <a:pt x="0" y="2142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7404" t="-421514" r="-131861" b="-45517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786065" y="7367102"/>
            <a:ext cx="2563263" cy="370637"/>
            <a:chOff x="0" y="0"/>
            <a:chExt cx="3417684" cy="49418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417697" cy="494157"/>
            </a:xfrm>
            <a:custGeom>
              <a:avLst/>
              <a:gdLst/>
              <a:ahLst/>
              <a:cxnLst/>
              <a:rect r="r" b="b" t="t" l="l"/>
              <a:pathLst>
                <a:path h="494157" w="3417697">
                  <a:moveTo>
                    <a:pt x="0" y="0"/>
                  </a:moveTo>
                  <a:lnTo>
                    <a:pt x="3417697" y="0"/>
                  </a:lnTo>
                  <a:lnTo>
                    <a:pt x="3417697" y="494157"/>
                  </a:lnTo>
                  <a:lnTo>
                    <a:pt x="0" y="494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61" t="-2333636" r="-224398" b="-25361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6189071" y="8397541"/>
            <a:ext cx="2009899" cy="1817227"/>
            <a:chOff x="0" y="0"/>
            <a:chExt cx="2679865" cy="242297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679827" cy="2422906"/>
            </a:xfrm>
            <a:custGeom>
              <a:avLst/>
              <a:gdLst/>
              <a:ahLst/>
              <a:cxnLst/>
              <a:rect r="r" b="b" t="t" l="l"/>
              <a:pathLst>
                <a:path h="2422906" w="2679827">
                  <a:moveTo>
                    <a:pt x="0" y="0"/>
                  </a:moveTo>
                  <a:lnTo>
                    <a:pt x="2679827" y="0"/>
                  </a:lnTo>
                  <a:lnTo>
                    <a:pt x="2679827" y="2422906"/>
                  </a:lnTo>
                  <a:lnTo>
                    <a:pt x="0" y="2422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56101" t="-59177" r="-24720" b="-39476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7200" y="914400"/>
            <a:ext cx="12115800" cy="8453609"/>
            <a:chOff x="0" y="0"/>
            <a:chExt cx="16154400" cy="112714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154400" cy="11271504"/>
            </a:xfrm>
            <a:custGeom>
              <a:avLst/>
              <a:gdLst/>
              <a:ahLst/>
              <a:cxnLst/>
              <a:rect r="r" b="b" t="t" l="l"/>
              <a:pathLst>
                <a:path h="11271504" w="16154400">
                  <a:moveTo>
                    <a:pt x="0" y="0"/>
                  </a:moveTo>
                  <a:lnTo>
                    <a:pt x="16154400" y="0"/>
                  </a:lnTo>
                  <a:lnTo>
                    <a:pt x="16154400" y="11271504"/>
                  </a:lnTo>
                  <a:lnTo>
                    <a:pt x="0" y="11271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5671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1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457200" y="245878"/>
            <a:ext cx="12950400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CENÁRIOS ALTERNATIVOS DE CRESCIMENTO URBANO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911204" y="813254"/>
            <a:ext cx="2563197" cy="3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Cenário Otimista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33467" y="1024385"/>
            <a:ext cx="581711" cy="754523"/>
            <a:chOff x="0" y="0"/>
            <a:chExt cx="775614" cy="10060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75589" cy="1006094"/>
            </a:xfrm>
            <a:custGeom>
              <a:avLst/>
              <a:gdLst/>
              <a:ahLst/>
              <a:cxnLst/>
              <a:rect r="r" b="b" t="t" l="l"/>
              <a:pathLst>
                <a:path h="1006094" w="775589">
                  <a:moveTo>
                    <a:pt x="0" y="0"/>
                  </a:moveTo>
                  <a:lnTo>
                    <a:pt x="775589" y="0"/>
                  </a:lnTo>
                  <a:lnTo>
                    <a:pt x="775589" y="1006094"/>
                  </a:lnTo>
                  <a:lnTo>
                    <a:pt x="0" y="100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283856" b="-4210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957655" y="8939679"/>
            <a:ext cx="1376153" cy="293246"/>
            <a:chOff x="0" y="0"/>
            <a:chExt cx="1834871" cy="39099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34896" cy="391033"/>
            </a:xfrm>
            <a:custGeom>
              <a:avLst/>
              <a:gdLst/>
              <a:ahLst/>
              <a:cxnLst/>
              <a:rect r="r" b="b" t="t" l="l"/>
              <a:pathLst>
                <a:path h="391033" w="1834896">
                  <a:moveTo>
                    <a:pt x="0" y="0"/>
                  </a:moveTo>
                  <a:lnTo>
                    <a:pt x="1834896" y="0"/>
                  </a:lnTo>
                  <a:lnTo>
                    <a:pt x="1834896" y="391033"/>
                  </a:lnTo>
                  <a:lnTo>
                    <a:pt x="0" y="391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7081" t="-208911" r="-2" b="9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810704" y="8298247"/>
            <a:ext cx="1659474" cy="706822"/>
            <a:chOff x="0" y="0"/>
            <a:chExt cx="2212632" cy="9424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12594" cy="942467"/>
            </a:xfrm>
            <a:custGeom>
              <a:avLst/>
              <a:gdLst/>
              <a:ahLst/>
              <a:cxnLst/>
              <a:rect r="r" b="b" t="t" l="l"/>
              <a:pathLst>
                <a:path h="942467" w="2212594">
                  <a:moveTo>
                    <a:pt x="0" y="0"/>
                  </a:moveTo>
                  <a:lnTo>
                    <a:pt x="2212594" y="0"/>
                  </a:lnTo>
                  <a:lnTo>
                    <a:pt x="2212594" y="942467"/>
                  </a:lnTo>
                  <a:lnTo>
                    <a:pt x="0" y="942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2" b="4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2915252" y="1227096"/>
            <a:ext cx="4917300" cy="4100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2646" indent="-171323" lvl="1">
              <a:lnSpc>
                <a:spcPts val="2759"/>
              </a:lnSpc>
              <a:buFont typeface="Arial"/>
              <a:buChar char="•"/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Ocupação de </a:t>
            </a: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75% dos lotes ociosos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, priorizando os que </a:t>
            </a: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não se encontram na AIH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>
              <a:lnSpc>
                <a:spcPts val="1104"/>
              </a:lnSpc>
            </a:pPr>
          </a:p>
          <a:p>
            <a:pPr algn="l" marL="342646" indent="-171323" lvl="1">
              <a:lnSpc>
                <a:spcPts val="2759"/>
              </a:lnSpc>
              <a:buFont typeface="Arial"/>
              <a:buChar char="•"/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No caso da ocupação de lotes ociosos não ser suficiente, admite-se a </a:t>
            </a: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expansão horizontal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da mancha urbana, que deve estar</a:t>
            </a: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 localizada fora da AIH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>
              <a:lnSpc>
                <a:spcPts val="1104"/>
              </a:lnSpc>
            </a:pPr>
          </a:p>
          <a:p>
            <a:pPr algn="l" marL="342646" indent="-171323" lvl="1">
              <a:lnSpc>
                <a:spcPts val="2759"/>
              </a:lnSpc>
              <a:buFont typeface="Arial"/>
              <a:buChar char="•"/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Cenário com a menor área de expansão horizontal, priorizando o</a:t>
            </a: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 uso da infraestrutura já existente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2792332" y="7737739"/>
            <a:ext cx="2036540" cy="1607296"/>
            <a:chOff x="0" y="0"/>
            <a:chExt cx="2715387" cy="214306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715387" cy="2142998"/>
            </a:xfrm>
            <a:custGeom>
              <a:avLst/>
              <a:gdLst/>
              <a:ahLst/>
              <a:cxnLst/>
              <a:rect r="r" b="b" t="t" l="l"/>
              <a:pathLst>
                <a:path h="2142998" w="2715387">
                  <a:moveTo>
                    <a:pt x="0" y="0"/>
                  </a:moveTo>
                  <a:lnTo>
                    <a:pt x="2715387" y="0"/>
                  </a:lnTo>
                  <a:lnTo>
                    <a:pt x="2715387" y="2142998"/>
                  </a:lnTo>
                  <a:lnTo>
                    <a:pt x="0" y="2142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77404" t="-421514" r="-131861" b="-45517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786065" y="7367102"/>
            <a:ext cx="2563263" cy="370637"/>
            <a:chOff x="0" y="0"/>
            <a:chExt cx="3417684" cy="49418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417697" cy="494157"/>
            </a:xfrm>
            <a:custGeom>
              <a:avLst/>
              <a:gdLst/>
              <a:ahLst/>
              <a:cxnLst/>
              <a:rect r="r" b="b" t="t" l="l"/>
              <a:pathLst>
                <a:path h="494157" w="3417697">
                  <a:moveTo>
                    <a:pt x="0" y="0"/>
                  </a:moveTo>
                  <a:lnTo>
                    <a:pt x="3417697" y="0"/>
                  </a:lnTo>
                  <a:lnTo>
                    <a:pt x="3417697" y="494157"/>
                  </a:lnTo>
                  <a:lnTo>
                    <a:pt x="0" y="494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61" t="-2333636" r="-224398" b="-25361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6189071" y="8397541"/>
            <a:ext cx="2009899" cy="1817227"/>
            <a:chOff x="0" y="0"/>
            <a:chExt cx="2679865" cy="242297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679827" cy="2422906"/>
            </a:xfrm>
            <a:custGeom>
              <a:avLst/>
              <a:gdLst/>
              <a:ahLst/>
              <a:cxnLst/>
              <a:rect r="r" b="b" t="t" l="l"/>
              <a:pathLst>
                <a:path h="2422906" w="2679827">
                  <a:moveTo>
                    <a:pt x="0" y="0"/>
                  </a:moveTo>
                  <a:lnTo>
                    <a:pt x="2679827" y="0"/>
                  </a:lnTo>
                  <a:lnTo>
                    <a:pt x="2679827" y="2422906"/>
                  </a:lnTo>
                  <a:lnTo>
                    <a:pt x="0" y="2422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56101" t="-59177" r="-24720" b="-39476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457200" y="245878"/>
            <a:ext cx="12950400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CENÁRIOS ALTERNATIVOS DE CRESCIMENTO URBANO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915252" y="813254"/>
            <a:ext cx="2304898" cy="364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Cenário Factível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457200" y="914400"/>
            <a:ext cx="12115800" cy="8404670"/>
            <a:chOff x="0" y="0"/>
            <a:chExt cx="16154400" cy="112062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154400" cy="11206226"/>
            </a:xfrm>
            <a:custGeom>
              <a:avLst/>
              <a:gdLst/>
              <a:ahLst/>
              <a:cxnLst/>
              <a:rect r="r" b="b" t="t" l="l"/>
              <a:pathLst>
                <a:path h="11206226" w="16154400">
                  <a:moveTo>
                    <a:pt x="0" y="0"/>
                  </a:moveTo>
                  <a:lnTo>
                    <a:pt x="16154400" y="0"/>
                  </a:lnTo>
                  <a:lnTo>
                    <a:pt x="16154400" y="11206226"/>
                  </a:lnTo>
                  <a:lnTo>
                    <a:pt x="0" y="11206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5762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792332" y="7737739"/>
            <a:ext cx="2036540" cy="1607296"/>
            <a:chOff x="0" y="0"/>
            <a:chExt cx="2715387" cy="214306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15387" cy="2142998"/>
            </a:xfrm>
            <a:custGeom>
              <a:avLst/>
              <a:gdLst/>
              <a:ahLst/>
              <a:cxnLst/>
              <a:rect r="r" b="b" t="t" l="l"/>
              <a:pathLst>
                <a:path h="2142998" w="2715387">
                  <a:moveTo>
                    <a:pt x="0" y="0"/>
                  </a:moveTo>
                  <a:lnTo>
                    <a:pt x="2715387" y="0"/>
                  </a:lnTo>
                  <a:lnTo>
                    <a:pt x="2715387" y="2142998"/>
                  </a:lnTo>
                  <a:lnTo>
                    <a:pt x="0" y="2142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7404" t="-421514" r="-131861" b="-45517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786065" y="7367102"/>
            <a:ext cx="2563263" cy="370637"/>
            <a:chOff x="0" y="0"/>
            <a:chExt cx="3417684" cy="4941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17697" cy="494157"/>
            </a:xfrm>
            <a:custGeom>
              <a:avLst/>
              <a:gdLst/>
              <a:ahLst/>
              <a:cxnLst/>
              <a:rect r="r" b="b" t="t" l="l"/>
              <a:pathLst>
                <a:path h="494157" w="3417697">
                  <a:moveTo>
                    <a:pt x="0" y="0"/>
                  </a:moveTo>
                  <a:lnTo>
                    <a:pt x="3417697" y="0"/>
                  </a:lnTo>
                  <a:lnTo>
                    <a:pt x="3417697" y="494157"/>
                  </a:lnTo>
                  <a:lnTo>
                    <a:pt x="0" y="494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61" t="-2333636" r="-224398" b="-2536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33467" y="1024385"/>
            <a:ext cx="581711" cy="754523"/>
            <a:chOff x="0" y="0"/>
            <a:chExt cx="775614" cy="10060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75589" cy="1006094"/>
            </a:xfrm>
            <a:custGeom>
              <a:avLst/>
              <a:gdLst/>
              <a:ahLst/>
              <a:cxnLst/>
              <a:rect r="r" b="b" t="t" l="l"/>
              <a:pathLst>
                <a:path h="1006094" w="775589">
                  <a:moveTo>
                    <a:pt x="0" y="0"/>
                  </a:moveTo>
                  <a:lnTo>
                    <a:pt x="775589" y="0"/>
                  </a:lnTo>
                  <a:lnTo>
                    <a:pt x="775589" y="1006094"/>
                  </a:lnTo>
                  <a:lnTo>
                    <a:pt x="0" y="10060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283856" b="-4210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957655" y="8939679"/>
            <a:ext cx="1376153" cy="293246"/>
            <a:chOff x="0" y="0"/>
            <a:chExt cx="1834871" cy="39099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34896" cy="391033"/>
            </a:xfrm>
            <a:custGeom>
              <a:avLst/>
              <a:gdLst/>
              <a:ahLst/>
              <a:cxnLst/>
              <a:rect r="r" b="b" t="t" l="l"/>
              <a:pathLst>
                <a:path h="391033" w="1834896">
                  <a:moveTo>
                    <a:pt x="0" y="0"/>
                  </a:moveTo>
                  <a:lnTo>
                    <a:pt x="1834896" y="0"/>
                  </a:lnTo>
                  <a:lnTo>
                    <a:pt x="1834896" y="391033"/>
                  </a:lnTo>
                  <a:lnTo>
                    <a:pt x="0" y="391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081" t="-208911" r="-2" b="9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810704" y="8298247"/>
            <a:ext cx="1659474" cy="706822"/>
            <a:chOff x="0" y="0"/>
            <a:chExt cx="2212632" cy="94242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212594" cy="942467"/>
            </a:xfrm>
            <a:custGeom>
              <a:avLst/>
              <a:gdLst/>
              <a:ahLst/>
              <a:cxnLst/>
              <a:rect r="r" b="b" t="t" l="l"/>
              <a:pathLst>
                <a:path h="942467" w="2212594">
                  <a:moveTo>
                    <a:pt x="0" y="0"/>
                  </a:moveTo>
                  <a:lnTo>
                    <a:pt x="2212594" y="0"/>
                  </a:lnTo>
                  <a:lnTo>
                    <a:pt x="2212594" y="942467"/>
                  </a:lnTo>
                  <a:lnTo>
                    <a:pt x="0" y="9424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2" b="4"/>
              </a:stretch>
            </a:blip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2915252" y="1227096"/>
            <a:ext cx="4917300" cy="5142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2646" indent="-171323" lvl="1">
              <a:lnSpc>
                <a:spcPts val="2759"/>
              </a:lnSpc>
              <a:buFont typeface="Arial"/>
              <a:buChar char="•"/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Critérios semelhantes ao Cenário Otimista, com ocupação de </a:t>
            </a: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50% dos lotes ociosos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>
              <a:lnSpc>
                <a:spcPts val="1104"/>
              </a:lnSpc>
            </a:pPr>
          </a:p>
          <a:p>
            <a:pPr algn="l" marL="342646" indent="-171323" lvl="1">
              <a:lnSpc>
                <a:spcPts val="2759"/>
              </a:lnSpc>
              <a:buFont typeface="Arial"/>
              <a:buChar char="•"/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Restante do novo contingente populacional direcionado à </a:t>
            </a: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expansão horizontal 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da mancha urbana,</a:t>
            </a: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 prioritariamente fora da AIH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>
              <a:lnSpc>
                <a:spcPts val="1104"/>
              </a:lnSpc>
            </a:pPr>
          </a:p>
          <a:p>
            <a:pPr algn="l" marL="342646" indent="-171323" lvl="1">
              <a:lnSpc>
                <a:spcPts val="2759"/>
              </a:lnSpc>
              <a:buFont typeface="Arial"/>
              <a:buChar char="•"/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 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Cenário Factível é um meio termo entre os Cenários Tendencial e o Otimista, estando </a:t>
            </a: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mais próximo das condições reais</a:t>
            </a: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atuais de Maricá, visando a máxima preservação da AIH.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6189071" y="8397541"/>
            <a:ext cx="2009899" cy="1817227"/>
            <a:chOff x="0" y="0"/>
            <a:chExt cx="2679865" cy="242297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679827" cy="2422906"/>
            </a:xfrm>
            <a:custGeom>
              <a:avLst/>
              <a:gdLst/>
              <a:ahLst/>
              <a:cxnLst/>
              <a:rect r="r" b="b" t="t" l="l"/>
              <a:pathLst>
                <a:path h="2422906" w="2679827">
                  <a:moveTo>
                    <a:pt x="0" y="0"/>
                  </a:moveTo>
                  <a:lnTo>
                    <a:pt x="2679827" y="0"/>
                  </a:lnTo>
                  <a:lnTo>
                    <a:pt x="2679827" y="2422906"/>
                  </a:lnTo>
                  <a:lnTo>
                    <a:pt x="0" y="2422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56101" t="-59177" r="-24720" b="-39476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325321" y="6090534"/>
            <a:ext cx="11829155" cy="3337144"/>
            <a:chOff x="0" y="0"/>
            <a:chExt cx="3115498" cy="8789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115498" cy="878919"/>
            </a:xfrm>
            <a:custGeom>
              <a:avLst/>
              <a:gdLst/>
              <a:ahLst/>
              <a:cxnLst/>
              <a:rect r="r" b="b" t="t" l="l"/>
              <a:pathLst>
                <a:path h="878919" w="3115498">
                  <a:moveTo>
                    <a:pt x="33378" y="0"/>
                  </a:moveTo>
                  <a:lnTo>
                    <a:pt x="3082119" y="0"/>
                  </a:lnTo>
                  <a:cubicBezTo>
                    <a:pt x="3090972" y="0"/>
                    <a:pt x="3099462" y="3517"/>
                    <a:pt x="3105721" y="9776"/>
                  </a:cubicBezTo>
                  <a:cubicBezTo>
                    <a:pt x="3111981" y="16036"/>
                    <a:pt x="3115498" y="24526"/>
                    <a:pt x="3115498" y="33378"/>
                  </a:cubicBezTo>
                  <a:lnTo>
                    <a:pt x="3115498" y="845540"/>
                  </a:lnTo>
                  <a:cubicBezTo>
                    <a:pt x="3115498" y="854393"/>
                    <a:pt x="3111981" y="862883"/>
                    <a:pt x="3105721" y="869142"/>
                  </a:cubicBezTo>
                  <a:cubicBezTo>
                    <a:pt x="3099462" y="875402"/>
                    <a:pt x="3090972" y="878919"/>
                    <a:pt x="3082119" y="878919"/>
                  </a:cubicBezTo>
                  <a:lnTo>
                    <a:pt x="33378" y="878919"/>
                  </a:lnTo>
                  <a:cubicBezTo>
                    <a:pt x="24526" y="878919"/>
                    <a:pt x="16036" y="875402"/>
                    <a:pt x="9776" y="869142"/>
                  </a:cubicBezTo>
                  <a:cubicBezTo>
                    <a:pt x="3517" y="862883"/>
                    <a:pt x="0" y="854393"/>
                    <a:pt x="0" y="845540"/>
                  </a:cubicBezTo>
                  <a:lnTo>
                    <a:pt x="0" y="33378"/>
                  </a:lnTo>
                  <a:cubicBezTo>
                    <a:pt x="0" y="24526"/>
                    <a:pt x="3517" y="16036"/>
                    <a:pt x="9776" y="9776"/>
                  </a:cubicBezTo>
                  <a:cubicBezTo>
                    <a:pt x="16036" y="3517"/>
                    <a:pt x="24526" y="0"/>
                    <a:pt x="33378" y="0"/>
                  </a:cubicBezTo>
                  <a:close/>
                </a:path>
              </a:pathLst>
            </a:custGeom>
            <a:solidFill>
              <a:srgbClr val="DAE9F7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3115498" cy="9360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121458" y="5291338"/>
            <a:ext cx="8033018" cy="663216"/>
            <a:chOff x="0" y="0"/>
            <a:chExt cx="2115692" cy="17467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15692" cy="174674"/>
            </a:xfrm>
            <a:custGeom>
              <a:avLst/>
              <a:gdLst/>
              <a:ahLst/>
              <a:cxnLst/>
              <a:rect r="r" b="b" t="t" l="l"/>
              <a:pathLst>
                <a:path h="174674" w="2115692">
                  <a:moveTo>
                    <a:pt x="49152" y="0"/>
                  </a:moveTo>
                  <a:lnTo>
                    <a:pt x="2066540" y="0"/>
                  </a:lnTo>
                  <a:cubicBezTo>
                    <a:pt x="2079576" y="0"/>
                    <a:pt x="2092078" y="5178"/>
                    <a:pt x="2101296" y="14396"/>
                  </a:cubicBezTo>
                  <a:cubicBezTo>
                    <a:pt x="2110513" y="23614"/>
                    <a:pt x="2115692" y="36116"/>
                    <a:pt x="2115692" y="49152"/>
                  </a:cubicBezTo>
                  <a:lnTo>
                    <a:pt x="2115692" y="125522"/>
                  </a:lnTo>
                  <a:cubicBezTo>
                    <a:pt x="2115692" y="152668"/>
                    <a:pt x="2093686" y="174674"/>
                    <a:pt x="2066540" y="174674"/>
                  </a:cubicBezTo>
                  <a:lnTo>
                    <a:pt x="49152" y="174674"/>
                  </a:lnTo>
                  <a:cubicBezTo>
                    <a:pt x="22006" y="174674"/>
                    <a:pt x="0" y="152668"/>
                    <a:pt x="0" y="125522"/>
                  </a:cubicBezTo>
                  <a:lnTo>
                    <a:pt x="0" y="49152"/>
                  </a:lnTo>
                  <a:cubicBezTo>
                    <a:pt x="0" y="36116"/>
                    <a:pt x="5178" y="23614"/>
                    <a:pt x="14396" y="14396"/>
                  </a:cubicBezTo>
                  <a:cubicBezTo>
                    <a:pt x="23614" y="5178"/>
                    <a:pt x="36116" y="0"/>
                    <a:pt x="49152" y="0"/>
                  </a:cubicBezTo>
                  <a:close/>
                </a:path>
              </a:pathLst>
            </a:custGeom>
            <a:solidFill>
              <a:srgbClr val="00669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2115692" cy="2318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5400000">
            <a:off x="1227905" y="7503462"/>
            <a:ext cx="3337144" cy="511288"/>
            <a:chOff x="0" y="0"/>
            <a:chExt cx="878919" cy="1346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78919" cy="134660"/>
            </a:xfrm>
            <a:custGeom>
              <a:avLst/>
              <a:gdLst/>
              <a:ahLst/>
              <a:cxnLst/>
              <a:rect r="r" b="b" t="t" l="l"/>
              <a:pathLst>
                <a:path h="134660" w="878919">
                  <a:moveTo>
                    <a:pt x="67330" y="0"/>
                  </a:moveTo>
                  <a:lnTo>
                    <a:pt x="811589" y="0"/>
                  </a:lnTo>
                  <a:cubicBezTo>
                    <a:pt x="829446" y="0"/>
                    <a:pt x="846571" y="7094"/>
                    <a:pt x="859198" y="19721"/>
                  </a:cubicBezTo>
                  <a:cubicBezTo>
                    <a:pt x="871825" y="32347"/>
                    <a:pt x="878919" y="49473"/>
                    <a:pt x="878919" y="67330"/>
                  </a:cubicBezTo>
                  <a:lnTo>
                    <a:pt x="878919" y="67330"/>
                  </a:lnTo>
                  <a:cubicBezTo>
                    <a:pt x="878919" y="104515"/>
                    <a:pt x="848774" y="134660"/>
                    <a:pt x="811589" y="134660"/>
                  </a:cubicBezTo>
                  <a:lnTo>
                    <a:pt x="67330" y="134660"/>
                  </a:lnTo>
                  <a:cubicBezTo>
                    <a:pt x="30145" y="134660"/>
                    <a:pt x="0" y="104515"/>
                    <a:pt x="0" y="67330"/>
                  </a:cubicBezTo>
                  <a:lnTo>
                    <a:pt x="0" y="67330"/>
                  </a:lnTo>
                  <a:cubicBezTo>
                    <a:pt x="0" y="30145"/>
                    <a:pt x="30145" y="0"/>
                    <a:pt x="67330" y="0"/>
                  </a:cubicBezTo>
                  <a:close/>
                </a:path>
              </a:pathLst>
            </a:custGeom>
            <a:solidFill>
              <a:srgbClr val="006699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878919" cy="191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457037" y="6245983"/>
            <a:ext cx="2197198" cy="1328699"/>
            <a:chOff x="0" y="0"/>
            <a:chExt cx="2929598" cy="177159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929636" cy="1771650"/>
            </a:xfrm>
            <a:custGeom>
              <a:avLst/>
              <a:gdLst/>
              <a:ahLst/>
              <a:cxnLst/>
              <a:rect r="r" b="b" t="t" l="l"/>
              <a:pathLst>
                <a:path h="1771650" w="2929636">
                  <a:moveTo>
                    <a:pt x="0" y="295275"/>
                  </a:moveTo>
                  <a:cubicBezTo>
                    <a:pt x="0" y="132207"/>
                    <a:pt x="132207" y="0"/>
                    <a:pt x="295275" y="0"/>
                  </a:cubicBezTo>
                  <a:lnTo>
                    <a:pt x="2634361" y="0"/>
                  </a:lnTo>
                  <a:cubicBezTo>
                    <a:pt x="2797429" y="0"/>
                    <a:pt x="2929636" y="132207"/>
                    <a:pt x="2929636" y="295275"/>
                  </a:cubicBezTo>
                  <a:lnTo>
                    <a:pt x="2929636" y="1476375"/>
                  </a:lnTo>
                  <a:cubicBezTo>
                    <a:pt x="2929636" y="1639443"/>
                    <a:pt x="2797429" y="1771650"/>
                    <a:pt x="2634361" y="1771650"/>
                  </a:cubicBezTo>
                  <a:lnTo>
                    <a:pt x="295275" y="1771650"/>
                  </a:lnTo>
                  <a:cubicBezTo>
                    <a:pt x="132207" y="1771650"/>
                    <a:pt x="0" y="1639443"/>
                    <a:pt x="0" y="1476375"/>
                  </a:cubicBezTo>
                  <a:close/>
                </a:path>
              </a:pathLst>
            </a:custGeom>
            <a:solidFill>
              <a:srgbClr val="A5C9EB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0009261" y="6245983"/>
            <a:ext cx="2197198" cy="1328699"/>
            <a:chOff x="0" y="0"/>
            <a:chExt cx="2929598" cy="17715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929636" cy="1771650"/>
            </a:xfrm>
            <a:custGeom>
              <a:avLst/>
              <a:gdLst/>
              <a:ahLst/>
              <a:cxnLst/>
              <a:rect r="r" b="b" t="t" l="l"/>
              <a:pathLst>
                <a:path h="1771650" w="2929636">
                  <a:moveTo>
                    <a:pt x="0" y="295275"/>
                  </a:moveTo>
                  <a:cubicBezTo>
                    <a:pt x="0" y="132207"/>
                    <a:pt x="132207" y="0"/>
                    <a:pt x="295275" y="0"/>
                  </a:cubicBezTo>
                  <a:lnTo>
                    <a:pt x="2634361" y="0"/>
                  </a:lnTo>
                  <a:cubicBezTo>
                    <a:pt x="2797429" y="0"/>
                    <a:pt x="2929636" y="132207"/>
                    <a:pt x="2929636" y="295275"/>
                  </a:cubicBezTo>
                  <a:lnTo>
                    <a:pt x="2929636" y="1476375"/>
                  </a:lnTo>
                  <a:cubicBezTo>
                    <a:pt x="2929636" y="1639443"/>
                    <a:pt x="2797429" y="1771650"/>
                    <a:pt x="2634361" y="1771650"/>
                  </a:cubicBezTo>
                  <a:lnTo>
                    <a:pt x="295275" y="1771650"/>
                  </a:lnTo>
                  <a:cubicBezTo>
                    <a:pt x="132207" y="1771650"/>
                    <a:pt x="0" y="1639443"/>
                    <a:pt x="0" y="1476375"/>
                  </a:cubicBezTo>
                  <a:close/>
                </a:path>
              </a:pathLst>
            </a:custGeom>
            <a:solidFill>
              <a:srgbClr val="A5C9EB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558884" y="6245983"/>
            <a:ext cx="2197198" cy="1328699"/>
            <a:chOff x="0" y="0"/>
            <a:chExt cx="2929598" cy="17715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929636" cy="1771650"/>
            </a:xfrm>
            <a:custGeom>
              <a:avLst/>
              <a:gdLst/>
              <a:ahLst/>
              <a:cxnLst/>
              <a:rect r="r" b="b" t="t" l="l"/>
              <a:pathLst>
                <a:path h="1771650" w="2929636">
                  <a:moveTo>
                    <a:pt x="0" y="295275"/>
                  </a:moveTo>
                  <a:cubicBezTo>
                    <a:pt x="0" y="132207"/>
                    <a:pt x="132207" y="0"/>
                    <a:pt x="295275" y="0"/>
                  </a:cubicBezTo>
                  <a:lnTo>
                    <a:pt x="2634361" y="0"/>
                  </a:lnTo>
                  <a:cubicBezTo>
                    <a:pt x="2797429" y="0"/>
                    <a:pt x="2929636" y="132207"/>
                    <a:pt x="2929636" y="295275"/>
                  </a:cubicBezTo>
                  <a:lnTo>
                    <a:pt x="2929636" y="1476375"/>
                  </a:lnTo>
                  <a:cubicBezTo>
                    <a:pt x="2929636" y="1639443"/>
                    <a:pt x="2797429" y="1771650"/>
                    <a:pt x="2634361" y="1771650"/>
                  </a:cubicBezTo>
                  <a:lnTo>
                    <a:pt x="295275" y="1771650"/>
                  </a:lnTo>
                  <a:cubicBezTo>
                    <a:pt x="132207" y="1771650"/>
                    <a:pt x="0" y="1639443"/>
                    <a:pt x="0" y="1476375"/>
                  </a:cubicBezTo>
                  <a:close/>
                </a:path>
              </a:pathLst>
            </a:custGeom>
            <a:solidFill>
              <a:srgbClr val="A5C9EB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7457037" y="7750202"/>
            <a:ext cx="2197198" cy="1328699"/>
            <a:chOff x="0" y="0"/>
            <a:chExt cx="2929598" cy="177159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929636" cy="1771650"/>
            </a:xfrm>
            <a:custGeom>
              <a:avLst/>
              <a:gdLst/>
              <a:ahLst/>
              <a:cxnLst/>
              <a:rect r="r" b="b" t="t" l="l"/>
              <a:pathLst>
                <a:path h="1771650" w="2929636">
                  <a:moveTo>
                    <a:pt x="0" y="295275"/>
                  </a:moveTo>
                  <a:cubicBezTo>
                    <a:pt x="0" y="132207"/>
                    <a:pt x="132207" y="0"/>
                    <a:pt x="295275" y="0"/>
                  </a:cubicBezTo>
                  <a:lnTo>
                    <a:pt x="2634361" y="0"/>
                  </a:lnTo>
                  <a:cubicBezTo>
                    <a:pt x="2797429" y="0"/>
                    <a:pt x="2929636" y="132207"/>
                    <a:pt x="2929636" y="295275"/>
                  </a:cubicBezTo>
                  <a:lnTo>
                    <a:pt x="2929636" y="1476375"/>
                  </a:lnTo>
                  <a:cubicBezTo>
                    <a:pt x="2929636" y="1639443"/>
                    <a:pt x="2797429" y="1771650"/>
                    <a:pt x="2634361" y="1771650"/>
                  </a:cubicBezTo>
                  <a:lnTo>
                    <a:pt x="295275" y="1771650"/>
                  </a:lnTo>
                  <a:cubicBezTo>
                    <a:pt x="132207" y="1771650"/>
                    <a:pt x="0" y="1639443"/>
                    <a:pt x="0" y="1476375"/>
                  </a:cubicBezTo>
                  <a:close/>
                </a:path>
              </a:pathLst>
            </a:custGeom>
            <a:solidFill>
              <a:srgbClr val="A5C9EB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0009261" y="7750202"/>
            <a:ext cx="2197198" cy="1328699"/>
            <a:chOff x="0" y="0"/>
            <a:chExt cx="2929598" cy="177159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929636" cy="1771650"/>
            </a:xfrm>
            <a:custGeom>
              <a:avLst/>
              <a:gdLst/>
              <a:ahLst/>
              <a:cxnLst/>
              <a:rect r="r" b="b" t="t" l="l"/>
              <a:pathLst>
                <a:path h="1771650" w="2929636">
                  <a:moveTo>
                    <a:pt x="0" y="295275"/>
                  </a:moveTo>
                  <a:cubicBezTo>
                    <a:pt x="0" y="132207"/>
                    <a:pt x="132207" y="0"/>
                    <a:pt x="295275" y="0"/>
                  </a:cubicBezTo>
                  <a:lnTo>
                    <a:pt x="2634361" y="0"/>
                  </a:lnTo>
                  <a:cubicBezTo>
                    <a:pt x="2797429" y="0"/>
                    <a:pt x="2929636" y="132207"/>
                    <a:pt x="2929636" y="295275"/>
                  </a:cubicBezTo>
                  <a:lnTo>
                    <a:pt x="2929636" y="1476375"/>
                  </a:lnTo>
                  <a:cubicBezTo>
                    <a:pt x="2929636" y="1639443"/>
                    <a:pt x="2797429" y="1771650"/>
                    <a:pt x="2634361" y="1771650"/>
                  </a:cubicBezTo>
                  <a:lnTo>
                    <a:pt x="295275" y="1771650"/>
                  </a:lnTo>
                  <a:cubicBezTo>
                    <a:pt x="132207" y="1771650"/>
                    <a:pt x="0" y="1639443"/>
                    <a:pt x="0" y="1476375"/>
                  </a:cubicBezTo>
                  <a:close/>
                </a:path>
              </a:pathLst>
            </a:custGeom>
            <a:solidFill>
              <a:srgbClr val="A5C9EB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2561484" y="7750202"/>
            <a:ext cx="2197198" cy="1328699"/>
            <a:chOff x="0" y="0"/>
            <a:chExt cx="2929598" cy="177159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929636" cy="1771650"/>
            </a:xfrm>
            <a:custGeom>
              <a:avLst/>
              <a:gdLst/>
              <a:ahLst/>
              <a:cxnLst/>
              <a:rect r="r" b="b" t="t" l="l"/>
              <a:pathLst>
                <a:path h="1771650" w="2929636">
                  <a:moveTo>
                    <a:pt x="0" y="295275"/>
                  </a:moveTo>
                  <a:cubicBezTo>
                    <a:pt x="0" y="132207"/>
                    <a:pt x="132207" y="0"/>
                    <a:pt x="295275" y="0"/>
                  </a:cubicBezTo>
                  <a:lnTo>
                    <a:pt x="2634361" y="0"/>
                  </a:lnTo>
                  <a:cubicBezTo>
                    <a:pt x="2797429" y="0"/>
                    <a:pt x="2929636" y="132207"/>
                    <a:pt x="2929636" y="295275"/>
                  </a:cubicBezTo>
                  <a:lnTo>
                    <a:pt x="2929636" y="1476375"/>
                  </a:lnTo>
                  <a:cubicBezTo>
                    <a:pt x="2929636" y="1639443"/>
                    <a:pt x="2797429" y="1771650"/>
                    <a:pt x="2634361" y="1771650"/>
                  </a:cubicBezTo>
                  <a:lnTo>
                    <a:pt x="295275" y="1771650"/>
                  </a:lnTo>
                  <a:cubicBezTo>
                    <a:pt x="132207" y="1771650"/>
                    <a:pt x="0" y="1639443"/>
                    <a:pt x="0" y="1476375"/>
                  </a:cubicBezTo>
                  <a:close/>
                </a:path>
              </a:pathLst>
            </a:custGeom>
            <a:solidFill>
              <a:srgbClr val="A5C9EB"/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457200" y="245878"/>
            <a:ext cx="12573000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DIRETRIZES, OBJETIVOS E METAS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92950" y="1101852"/>
            <a:ext cx="16502101" cy="4021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6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 definição das metas do eixo de urbanismo partiu de uma leitura integrada das forças e fraquezas identificadas na Etapa de Diagnóstico e das oportunidades e ameaças sistematizadas na Etapa de Prognóstico. As principais diretrizes que orientam as metas de Urbanismo foram organizadas em torno de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oito eixos temáticos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just">
              <a:lnSpc>
                <a:spcPts val="1931"/>
              </a:lnSpc>
            </a:pPr>
          </a:p>
          <a:p>
            <a:pPr algn="just" marL="342900" indent="-171450" lvl="1">
              <a:lnSpc>
                <a:spcPts val="2760"/>
              </a:lnSpc>
              <a:buAutoNum type="arabicPeriod" startAt="1"/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Consolidação e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adensamento qualificado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do perímetro urbano existente;</a:t>
            </a:r>
          </a:p>
          <a:p>
            <a:pPr algn="just" marL="342900" indent="-171450" lvl="1">
              <a:lnSpc>
                <a:spcPts val="2760"/>
              </a:lnSpc>
              <a:buAutoNum type="arabicPeriod" startAt="1"/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Expansão habitacional inclusiva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com infraestrutura;</a:t>
            </a:r>
          </a:p>
          <a:p>
            <a:pPr algn="just" marL="342900" indent="-171450" lvl="1">
              <a:lnSpc>
                <a:spcPts val="2760"/>
              </a:lnSpc>
              <a:buAutoNum type="arabicPeriod" startAt="1"/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Proteção de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ativos naturais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e contenção de riscos;</a:t>
            </a:r>
          </a:p>
          <a:p>
            <a:pPr algn="just" marL="342900" indent="-171450" lvl="1">
              <a:lnSpc>
                <a:spcPts val="2760"/>
              </a:lnSpc>
              <a:buAutoNum type="arabicPeriod" startAt="1"/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Estruturação de um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sistema de parques e áreas verdes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multifuncionais;</a:t>
            </a:r>
          </a:p>
          <a:p>
            <a:pPr algn="just" marL="342900" indent="-171450" lvl="1">
              <a:lnSpc>
                <a:spcPts val="2760"/>
              </a:lnSpc>
              <a:buAutoNum type="arabicPeriod" startAt="1"/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Drenagem sustentável e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controle da permeabilidade 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do solo;</a:t>
            </a:r>
          </a:p>
          <a:p>
            <a:pPr algn="just" marL="342900" indent="-171450" lvl="1">
              <a:lnSpc>
                <a:spcPts val="2760"/>
              </a:lnSpc>
              <a:buAutoNum type="arabicPeriod" startAt="1"/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Governança territorial integrada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e condicionamento do licenciamento de grandes empreendimentos;</a:t>
            </a:r>
          </a:p>
          <a:p>
            <a:pPr algn="just" marL="342900" indent="-171450" lvl="1">
              <a:lnSpc>
                <a:spcPts val="2760"/>
              </a:lnSpc>
              <a:buAutoNum type="arabicPeriod" startAt="1"/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Gestão integrada de bacias hidrográficas e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valorização de serviços ecossistêmicos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just" marL="342900" indent="-171450" lvl="1">
              <a:lnSpc>
                <a:spcPts val="2760"/>
              </a:lnSpc>
              <a:buAutoNum type="arabicPeriod" startAt="1"/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Mobilidade sustentável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e conectividade territorial.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682994" y="6275091"/>
            <a:ext cx="3421618" cy="1299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000" b="true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Adensamento qualificado</a:t>
            </a:r>
          </a:p>
          <a:p>
            <a:pPr algn="ctr">
              <a:lnSpc>
                <a:spcPts val="2483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Priorizar o 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adensamento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nas áreas já servidas por 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redes de saneamento</a:t>
            </a:r>
          </a:p>
        </p:txBody>
      </p:sp>
      <p:sp>
        <p:nvSpPr>
          <p:cNvPr name="TextBox 28" id="28"/>
          <p:cNvSpPr txBox="true"/>
          <p:nvPr/>
        </p:nvSpPr>
        <p:spPr>
          <a:xfrm rot="-5400000">
            <a:off x="2187220" y="7500424"/>
            <a:ext cx="135184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b="true" sz="24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METAS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541956" y="7757791"/>
            <a:ext cx="3703694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 b="true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Controle de permeabilidade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Ope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racionalizar a Ár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ea de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Interesse Hidrológico e instrumentos de contenção</a:t>
            </a:r>
          </a:p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do escoamento superficial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228430" y="6287929"/>
            <a:ext cx="654412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30%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228430" y="7788442"/>
            <a:ext cx="654412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30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%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584972" y="6651784"/>
            <a:ext cx="1943929" cy="83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Zoneamento revisado equadro técnico capacitado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584972" y="8152297"/>
            <a:ext cx="1943929" cy="83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Regulamentação das AIH e parâmetros definidos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130485" y="6651784"/>
            <a:ext cx="1943929" cy="83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Licenciamentos vinculadosà infraestrutura verde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130485" y="8152297"/>
            <a:ext cx="1943929" cy="83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Instrumentos implantados e monitoramento ativo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682709" y="6651784"/>
            <a:ext cx="1943929" cy="83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Licenciamentos vinculadosà infraestrutura verde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2682709" y="8152297"/>
            <a:ext cx="1943929" cy="83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UCs de Proteção Integral e Uso Sustentável protegidas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457037" y="5337196"/>
            <a:ext cx="2197198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b="true" sz="1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Curto prazo</a:t>
            </a:r>
          </a:p>
          <a:p>
            <a:pPr algn="ctr">
              <a:lnSpc>
                <a:spcPts val="2160"/>
              </a:lnSpc>
            </a:pPr>
            <a:r>
              <a:rPr lang="en-US" b="true" sz="1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(5 ano)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0009261" y="5337196"/>
            <a:ext cx="2197198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b="true" sz="1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Médio </a:t>
            </a:r>
            <a:r>
              <a:rPr lang="en-US" b="true" sz="1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prazo</a:t>
            </a:r>
          </a:p>
          <a:p>
            <a:pPr algn="ctr">
              <a:lnSpc>
                <a:spcPts val="2160"/>
              </a:lnSpc>
            </a:pPr>
            <a:r>
              <a:rPr lang="en-US" b="true" sz="1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(10 anos)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2558884" y="5337196"/>
            <a:ext cx="2197198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b="true" sz="1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Longo </a:t>
            </a:r>
            <a:r>
              <a:rPr lang="en-US" b="true" sz="1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prazo</a:t>
            </a:r>
          </a:p>
          <a:p>
            <a:pPr algn="ctr">
              <a:lnSpc>
                <a:spcPts val="2160"/>
              </a:lnSpc>
            </a:pPr>
            <a:r>
              <a:rPr lang="en-US" b="true" sz="18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(20 anos)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0762543" y="6287929"/>
            <a:ext cx="690634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65%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0762543" y="7788442"/>
            <a:ext cx="690634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60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%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360054" y="6287929"/>
            <a:ext cx="600078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85%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3360054" y="7788442"/>
            <a:ext cx="600078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90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%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15364026" y="7845592"/>
            <a:ext cx="2932186" cy="3258322"/>
            <a:chOff x="0" y="0"/>
            <a:chExt cx="3909581" cy="4344429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3909568" cy="4344416"/>
            </a:xfrm>
            <a:custGeom>
              <a:avLst/>
              <a:gdLst/>
              <a:ahLst/>
              <a:cxnLst/>
              <a:rect r="r" b="b" t="t" l="l"/>
              <a:pathLst>
                <a:path h="4344416" w="3909568">
                  <a:moveTo>
                    <a:pt x="0" y="0"/>
                  </a:moveTo>
                  <a:lnTo>
                    <a:pt x="3909568" y="0"/>
                  </a:lnTo>
                  <a:lnTo>
                    <a:pt x="3909568" y="4344416"/>
                  </a:lnTo>
                  <a:lnTo>
                    <a:pt x="0" y="4344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74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79390" y="3925714"/>
            <a:ext cx="3513910" cy="1802095"/>
            <a:chOff x="0" y="0"/>
            <a:chExt cx="925474" cy="4746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5474" cy="474626"/>
            </a:xfrm>
            <a:custGeom>
              <a:avLst/>
              <a:gdLst/>
              <a:ahLst/>
              <a:cxnLst/>
              <a:rect r="r" b="b" t="t" l="l"/>
              <a:pathLst>
                <a:path h="474626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362262"/>
                  </a:lnTo>
                  <a:cubicBezTo>
                    <a:pt x="925474" y="392062"/>
                    <a:pt x="913636" y="420643"/>
                    <a:pt x="892563" y="441715"/>
                  </a:cubicBezTo>
                  <a:cubicBezTo>
                    <a:pt x="871491" y="462788"/>
                    <a:pt x="842911" y="474626"/>
                    <a:pt x="813110" y="474626"/>
                  </a:cubicBezTo>
                  <a:lnTo>
                    <a:pt x="112364" y="474626"/>
                  </a:lnTo>
                  <a:cubicBezTo>
                    <a:pt x="82563" y="474626"/>
                    <a:pt x="53983" y="462788"/>
                    <a:pt x="32911" y="441715"/>
                  </a:cubicBezTo>
                  <a:cubicBezTo>
                    <a:pt x="11838" y="420643"/>
                    <a:pt x="0" y="392062"/>
                    <a:pt x="0" y="362262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D9F2D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925474" cy="5317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63482" y="3283934"/>
            <a:ext cx="16765611" cy="498905"/>
            <a:chOff x="0" y="0"/>
            <a:chExt cx="4415634" cy="13139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15634" cy="131399"/>
            </a:xfrm>
            <a:custGeom>
              <a:avLst/>
              <a:gdLst/>
              <a:ahLst/>
              <a:cxnLst/>
              <a:rect r="r" b="b" t="t" l="l"/>
              <a:pathLst>
                <a:path h="131399" w="4415634">
                  <a:moveTo>
                    <a:pt x="23550" y="0"/>
                  </a:moveTo>
                  <a:lnTo>
                    <a:pt x="4392083" y="0"/>
                  </a:lnTo>
                  <a:cubicBezTo>
                    <a:pt x="4405090" y="0"/>
                    <a:pt x="4415634" y="10544"/>
                    <a:pt x="4415634" y="23550"/>
                  </a:cubicBezTo>
                  <a:lnTo>
                    <a:pt x="4415634" y="107848"/>
                  </a:lnTo>
                  <a:cubicBezTo>
                    <a:pt x="4415634" y="120855"/>
                    <a:pt x="4405090" y="131399"/>
                    <a:pt x="4392083" y="131399"/>
                  </a:cubicBezTo>
                  <a:lnTo>
                    <a:pt x="23550" y="131399"/>
                  </a:lnTo>
                  <a:cubicBezTo>
                    <a:pt x="10544" y="131399"/>
                    <a:pt x="0" y="120855"/>
                    <a:pt x="0" y="107848"/>
                  </a:cubicBezTo>
                  <a:lnTo>
                    <a:pt x="0" y="23550"/>
                  </a:lnTo>
                  <a:cubicBezTo>
                    <a:pt x="0" y="10544"/>
                    <a:pt x="10544" y="0"/>
                    <a:pt x="23550" y="0"/>
                  </a:cubicBezTo>
                  <a:close/>
                </a:path>
              </a:pathLst>
            </a:custGeom>
            <a:solidFill>
              <a:srgbClr val="00669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4415634" cy="1885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251912" y="3916786"/>
            <a:ext cx="3513910" cy="2354350"/>
            <a:chOff x="0" y="0"/>
            <a:chExt cx="925474" cy="62007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5474" cy="620076"/>
            </a:xfrm>
            <a:custGeom>
              <a:avLst/>
              <a:gdLst/>
              <a:ahLst/>
              <a:cxnLst/>
              <a:rect r="r" b="b" t="t" l="l"/>
              <a:pathLst>
                <a:path h="620076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507711"/>
                  </a:lnTo>
                  <a:cubicBezTo>
                    <a:pt x="925474" y="537512"/>
                    <a:pt x="913636" y="566092"/>
                    <a:pt x="892563" y="587165"/>
                  </a:cubicBezTo>
                  <a:cubicBezTo>
                    <a:pt x="871491" y="608237"/>
                    <a:pt x="842911" y="620076"/>
                    <a:pt x="813110" y="620076"/>
                  </a:cubicBezTo>
                  <a:lnTo>
                    <a:pt x="112364" y="620076"/>
                  </a:lnTo>
                  <a:cubicBezTo>
                    <a:pt x="82563" y="620076"/>
                    <a:pt x="53983" y="608237"/>
                    <a:pt x="32911" y="587165"/>
                  </a:cubicBezTo>
                  <a:cubicBezTo>
                    <a:pt x="11838" y="566092"/>
                    <a:pt x="0" y="537512"/>
                    <a:pt x="0" y="507711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DAE9F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925474" cy="6772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375422" y="3916786"/>
            <a:ext cx="3513910" cy="1570705"/>
            <a:chOff x="0" y="0"/>
            <a:chExt cx="925474" cy="41368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25474" cy="413684"/>
            </a:xfrm>
            <a:custGeom>
              <a:avLst/>
              <a:gdLst/>
              <a:ahLst/>
              <a:cxnLst/>
              <a:rect r="r" b="b" t="t" l="l"/>
              <a:pathLst>
                <a:path h="413684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301319"/>
                  </a:lnTo>
                  <a:cubicBezTo>
                    <a:pt x="925474" y="331120"/>
                    <a:pt x="913636" y="359701"/>
                    <a:pt x="892563" y="380773"/>
                  </a:cubicBezTo>
                  <a:cubicBezTo>
                    <a:pt x="871491" y="401845"/>
                    <a:pt x="842911" y="413684"/>
                    <a:pt x="813110" y="413684"/>
                  </a:cubicBezTo>
                  <a:lnTo>
                    <a:pt x="112364" y="413684"/>
                  </a:lnTo>
                  <a:cubicBezTo>
                    <a:pt x="82563" y="413684"/>
                    <a:pt x="53983" y="401845"/>
                    <a:pt x="32911" y="380773"/>
                  </a:cubicBezTo>
                  <a:cubicBezTo>
                    <a:pt x="11838" y="359701"/>
                    <a:pt x="0" y="331120"/>
                    <a:pt x="0" y="301319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FDE9D8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925474" cy="4708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75422" y="7593415"/>
            <a:ext cx="3513910" cy="1680449"/>
            <a:chOff x="0" y="0"/>
            <a:chExt cx="925474" cy="44258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25474" cy="442587"/>
            </a:xfrm>
            <a:custGeom>
              <a:avLst/>
              <a:gdLst/>
              <a:ahLst/>
              <a:cxnLst/>
              <a:rect r="r" b="b" t="t" l="l"/>
              <a:pathLst>
                <a:path h="442587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330223"/>
                  </a:lnTo>
                  <a:cubicBezTo>
                    <a:pt x="925474" y="360024"/>
                    <a:pt x="913636" y="388604"/>
                    <a:pt x="892563" y="409677"/>
                  </a:cubicBezTo>
                  <a:cubicBezTo>
                    <a:pt x="871491" y="430749"/>
                    <a:pt x="842911" y="442587"/>
                    <a:pt x="813110" y="442587"/>
                  </a:cubicBezTo>
                  <a:lnTo>
                    <a:pt x="112364" y="442587"/>
                  </a:lnTo>
                  <a:cubicBezTo>
                    <a:pt x="82563" y="442587"/>
                    <a:pt x="53983" y="430749"/>
                    <a:pt x="32911" y="409677"/>
                  </a:cubicBezTo>
                  <a:cubicBezTo>
                    <a:pt x="11838" y="388604"/>
                    <a:pt x="0" y="360024"/>
                    <a:pt x="0" y="330223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FDE9D8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925474" cy="4997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375422" y="5630015"/>
            <a:ext cx="3513910" cy="1820525"/>
            <a:chOff x="0" y="0"/>
            <a:chExt cx="925474" cy="4794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25474" cy="479480"/>
            </a:xfrm>
            <a:custGeom>
              <a:avLst/>
              <a:gdLst/>
              <a:ahLst/>
              <a:cxnLst/>
              <a:rect r="r" b="b" t="t" l="l"/>
              <a:pathLst>
                <a:path h="479480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367116"/>
                  </a:lnTo>
                  <a:cubicBezTo>
                    <a:pt x="925474" y="396916"/>
                    <a:pt x="913636" y="425497"/>
                    <a:pt x="892563" y="446569"/>
                  </a:cubicBezTo>
                  <a:cubicBezTo>
                    <a:pt x="871491" y="467641"/>
                    <a:pt x="842911" y="479480"/>
                    <a:pt x="813110" y="479480"/>
                  </a:cubicBezTo>
                  <a:lnTo>
                    <a:pt x="112364" y="479480"/>
                  </a:lnTo>
                  <a:cubicBezTo>
                    <a:pt x="82563" y="479480"/>
                    <a:pt x="53983" y="467641"/>
                    <a:pt x="32911" y="446569"/>
                  </a:cubicBezTo>
                  <a:cubicBezTo>
                    <a:pt x="11838" y="425497"/>
                    <a:pt x="0" y="396916"/>
                    <a:pt x="0" y="367116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FDE9D8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925474" cy="5366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501809" y="3916786"/>
            <a:ext cx="3513910" cy="1811024"/>
            <a:chOff x="0" y="0"/>
            <a:chExt cx="925474" cy="47697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25474" cy="476977"/>
            </a:xfrm>
            <a:custGeom>
              <a:avLst/>
              <a:gdLst/>
              <a:ahLst/>
              <a:cxnLst/>
              <a:rect r="r" b="b" t="t" l="l"/>
              <a:pathLst>
                <a:path h="476977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364613"/>
                  </a:lnTo>
                  <a:cubicBezTo>
                    <a:pt x="925474" y="394414"/>
                    <a:pt x="913636" y="422994"/>
                    <a:pt x="892563" y="444067"/>
                  </a:cubicBezTo>
                  <a:cubicBezTo>
                    <a:pt x="871491" y="465139"/>
                    <a:pt x="842911" y="476977"/>
                    <a:pt x="813110" y="476977"/>
                  </a:cubicBezTo>
                  <a:lnTo>
                    <a:pt x="112364" y="476977"/>
                  </a:lnTo>
                  <a:cubicBezTo>
                    <a:pt x="82563" y="476977"/>
                    <a:pt x="53983" y="465139"/>
                    <a:pt x="32911" y="444067"/>
                  </a:cubicBezTo>
                  <a:cubicBezTo>
                    <a:pt x="11838" y="422994"/>
                    <a:pt x="0" y="394414"/>
                    <a:pt x="0" y="364613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EEEDF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925474" cy="5341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501809" y="5870684"/>
            <a:ext cx="3513910" cy="1504274"/>
            <a:chOff x="0" y="0"/>
            <a:chExt cx="925474" cy="39618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25474" cy="396188"/>
            </a:xfrm>
            <a:custGeom>
              <a:avLst/>
              <a:gdLst/>
              <a:ahLst/>
              <a:cxnLst/>
              <a:rect r="r" b="b" t="t" l="l"/>
              <a:pathLst>
                <a:path h="396188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283823"/>
                  </a:lnTo>
                  <a:cubicBezTo>
                    <a:pt x="925474" y="313624"/>
                    <a:pt x="913636" y="342204"/>
                    <a:pt x="892563" y="363277"/>
                  </a:cubicBezTo>
                  <a:cubicBezTo>
                    <a:pt x="871491" y="384349"/>
                    <a:pt x="842911" y="396188"/>
                    <a:pt x="813110" y="396188"/>
                  </a:cubicBezTo>
                  <a:lnTo>
                    <a:pt x="112364" y="396188"/>
                  </a:lnTo>
                  <a:cubicBezTo>
                    <a:pt x="82563" y="396188"/>
                    <a:pt x="53983" y="384349"/>
                    <a:pt x="32911" y="363277"/>
                  </a:cubicBezTo>
                  <a:cubicBezTo>
                    <a:pt x="11838" y="342204"/>
                    <a:pt x="0" y="313624"/>
                    <a:pt x="0" y="283823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EEEDF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925474" cy="4533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501809" y="7517834"/>
            <a:ext cx="3513910" cy="1491465"/>
            <a:chOff x="0" y="0"/>
            <a:chExt cx="925474" cy="39281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25474" cy="392814"/>
            </a:xfrm>
            <a:custGeom>
              <a:avLst/>
              <a:gdLst/>
              <a:ahLst/>
              <a:cxnLst/>
              <a:rect r="r" b="b" t="t" l="l"/>
              <a:pathLst>
                <a:path h="392814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280450"/>
                  </a:lnTo>
                  <a:cubicBezTo>
                    <a:pt x="925474" y="310250"/>
                    <a:pt x="913636" y="338831"/>
                    <a:pt x="892563" y="359903"/>
                  </a:cubicBezTo>
                  <a:cubicBezTo>
                    <a:pt x="871491" y="380976"/>
                    <a:pt x="842911" y="392814"/>
                    <a:pt x="813110" y="392814"/>
                  </a:cubicBezTo>
                  <a:lnTo>
                    <a:pt x="112364" y="392814"/>
                  </a:lnTo>
                  <a:cubicBezTo>
                    <a:pt x="82563" y="392814"/>
                    <a:pt x="53983" y="380976"/>
                    <a:pt x="32911" y="359903"/>
                  </a:cubicBezTo>
                  <a:cubicBezTo>
                    <a:pt x="11838" y="338831"/>
                    <a:pt x="0" y="310250"/>
                    <a:pt x="0" y="280450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EEEDFE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925474" cy="4499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79390" y="5870684"/>
            <a:ext cx="3456034" cy="1206736"/>
            <a:chOff x="0" y="0"/>
            <a:chExt cx="910231" cy="31782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10231" cy="317823"/>
            </a:xfrm>
            <a:custGeom>
              <a:avLst/>
              <a:gdLst/>
              <a:ahLst/>
              <a:cxnLst/>
              <a:rect r="r" b="b" t="t" l="l"/>
              <a:pathLst>
                <a:path h="317823" w="910231">
                  <a:moveTo>
                    <a:pt x="114246" y="0"/>
                  </a:moveTo>
                  <a:lnTo>
                    <a:pt x="795985" y="0"/>
                  </a:lnTo>
                  <a:cubicBezTo>
                    <a:pt x="859081" y="0"/>
                    <a:pt x="910231" y="51150"/>
                    <a:pt x="910231" y="114246"/>
                  </a:cubicBezTo>
                  <a:lnTo>
                    <a:pt x="910231" y="203577"/>
                  </a:lnTo>
                  <a:cubicBezTo>
                    <a:pt x="910231" y="233877"/>
                    <a:pt x="898195" y="262936"/>
                    <a:pt x="876769" y="284361"/>
                  </a:cubicBezTo>
                  <a:cubicBezTo>
                    <a:pt x="855344" y="305787"/>
                    <a:pt x="826285" y="317823"/>
                    <a:pt x="795985" y="317823"/>
                  </a:cubicBezTo>
                  <a:lnTo>
                    <a:pt x="114246" y="317823"/>
                  </a:lnTo>
                  <a:cubicBezTo>
                    <a:pt x="51150" y="317823"/>
                    <a:pt x="0" y="266674"/>
                    <a:pt x="0" y="203577"/>
                  </a:cubicBezTo>
                  <a:lnTo>
                    <a:pt x="0" y="114246"/>
                  </a:lnTo>
                  <a:cubicBezTo>
                    <a:pt x="0" y="51150"/>
                    <a:pt x="51150" y="0"/>
                    <a:pt x="114246" y="0"/>
                  </a:cubicBezTo>
                  <a:close/>
                </a:path>
              </a:pathLst>
            </a:custGeom>
            <a:solidFill>
              <a:srgbClr val="FF9999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57150"/>
              <a:ext cx="910231" cy="3749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457200" y="245878"/>
            <a:ext cx="13268563" cy="617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ANÁLISE INTEGRADA DE DIAGNÓSTICO E PROGNÓSTICO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92950" y="1092327"/>
            <a:ext cx="16502101" cy="159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 análise cruzada de forças, fraquezas, oportunidade e ameaças busca propor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respostas sistêmicas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, capazes de potencializar ativos territoriais, mitigar vulnerabilidades estruturais, garantir o aproveitamento das oportunidades criadas pelo crescimento econômico e conter as ameaças associadas à expansão urbana desordenada.</a:t>
            </a:r>
          </a:p>
          <a:p>
            <a:pPr algn="just">
              <a:lnSpc>
                <a:spcPts val="1399"/>
              </a:lnSpc>
            </a:pP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Estratégias estruturantes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dos Subprogramas, Projetos e Ações do Eixo de Urbanismo: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892950" y="2751582"/>
            <a:ext cx="424305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60"/>
              </a:lnSpc>
            </a:pPr>
            <a:r>
              <a:rPr lang="en-US" b="true" sz="2000">
                <a:solidFill>
                  <a:srgbClr val="006699"/>
                </a:solidFill>
                <a:latin typeface="Poppins Bold"/>
                <a:ea typeface="Poppins Bold"/>
                <a:cs typeface="Poppins Bold"/>
                <a:sym typeface="Poppins Bold"/>
              </a:rPr>
              <a:t>Meta: </a:t>
            </a:r>
            <a:r>
              <a:rPr lang="en-US" b="true" sz="2000">
                <a:solidFill>
                  <a:srgbClr val="006699"/>
                </a:solidFill>
                <a:latin typeface="Poppins Bold"/>
                <a:ea typeface="Poppins Bold"/>
                <a:cs typeface="Poppins Bold"/>
                <a:sym typeface="Poppins Bold"/>
              </a:rPr>
              <a:t>Adensamento qualificado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483878" y="4417737"/>
            <a:ext cx="3104933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De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nsidade inferior à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m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édiametropolitana: margem para adensame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nto p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jado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464393" y="4706441"/>
            <a:ext cx="3088948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Co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nter ocupação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dispersa e orientar o crescimento para áreas já urbanizadas, com monitorame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nto e fiscaliz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ação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614671" y="4706441"/>
            <a:ext cx="3035412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Mo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nitoramento e fiscalizaçãodo us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 do sol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663132" y="8414589"/>
            <a:ext cx="2986950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Calçad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as permeáveis e arborização nativa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614671" y="6449293"/>
            <a:ext cx="3035412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Condicionamento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à capacidade das redes de saneamento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691768" y="4706441"/>
            <a:ext cx="3188201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Capacid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ade de fiscalizaçãodo uso do solo fortalecida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3664663" y="6366631"/>
            <a:ext cx="3188201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Orient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ado pela capacidadedas redes de saneamento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3807553" y="8013780"/>
            <a:ext cx="2902421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Calçad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as permeáveis e arborização em novos parcelamentos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454940" y="6356886"/>
            <a:ext cx="3104933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Ocup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ação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dispersa e risco de expa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nsão esprai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ada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429103" y="4030996"/>
            <a:ext cx="3214484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Forças + Oportunidades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473479" y="4085769"/>
            <a:ext cx="3044783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Adensamento qualificado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9614671" y="4088146"/>
            <a:ext cx="3035412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Capacitar e ampliar quadro técnico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9663132" y="7764776"/>
            <a:ext cx="2986950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Licenciamento condicionado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663132" y="5830200"/>
            <a:ext cx="2986950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Revisão e adequação do zoneamento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4225502" y="4096401"/>
            <a:ext cx="2066523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Quadro técnico ampliado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3807553" y="5978311"/>
            <a:ext cx="2902421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Zoneamento revisado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3881141" y="7625460"/>
            <a:ext cx="2755246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Infraestrutura verde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07203" y="3334512"/>
            <a:ext cx="4058284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DIAGNÓSTICO + PROGNÓSTICO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6169952" y="3334512"/>
            <a:ext cx="1677829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ESTRATÉGIA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3636628" y="3334512"/>
            <a:ext cx="324427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RESULTADOS ESPERADOS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9443299" y="3334512"/>
            <a:ext cx="3378154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AÇÕES ESTRUTURANTES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544779" y="5970145"/>
            <a:ext cx="2925257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Fraquezas + Ameaças</a:t>
            </a:r>
          </a:p>
        </p:txBody>
      </p:sp>
    </p:spTree>
  </p:cSld>
  <p:clrMapOvr>
    <a:masterClrMapping/>
  </p:clrMapOvr>
  <p:transition spd="fast">
    <p:fade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79390" y="3925714"/>
            <a:ext cx="3513910" cy="2019947"/>
            <a:chOff x="0" y="0"/>
            <a:chExt cx="925474" cy="53200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5474" cy="532002"/>
            </a:xfrm>
            <a:custGeom>
              <a:avLst/>
              <a:gdLst/>
              <a:ahLst/>
              <a:cxnLst/>
              <a:rect r="r" b="b" t="t" l="l"/>
              <a:pathLst>
                <a:path h="532002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419638"/>
                  </a:lnTo>
                  <a:cubicBezTo>
                    <a:pt x="925474" y="449439"/>
                    <a:pt x="913636" y="478019"/>
                    <a:pt x="892563" y="499092"/>
                  </a:cubicBezTo>
                  <a:cubicBezTo>
                    <a:pt x="871491" y="520164"/>
                    <a:pt x="842911" y="532002"/>
                    <a:pt x="813110" y="532002"/>
                  </a:cubicBezTo>
                  <a:lnTo>
                    <a:pt x="112364" y="532002"/>
                  </a:lnTo>
                  <a:cubicBezTo>
                    <a:pt x="82563" y="532002"/>
                    <a:pt x="53983" y="520164"/>
                    <a:pt x="32911" y="499092"/>
                  </a:cubicBezTo>
                  <a:cubicBezTo>
                    <a:pt x="11838" y="478019"/>
                    <a:pt x="0" y="449439"/>
                    <a:pt x="0" y="419638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D9F2D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925474" cy="5891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63482" y="3283934"/>
            <a:ext cx="16765611" cy="498905"/>
            <a:chOff x="0" y="0"/>
            <a:chExt cx="4415634" cy="13139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15634" cy="131399"/>
            </a:xfrm>
            <a:custGeom>
              <a:avLst/>
              <a:gdLst/>
              <a:ahLst/>
              <a:cxnLst/>
              <a:rect r="r" b="b" t="t" l="l"/>
              <a:pathLst>
                <a:path h="131399" w="4415634">
                  <a:moveTo>
                    <a:pt x="23550" y="0"/>
                  </a:moveTo>
                  <a:lnTo>
                    <a:pt x="4392083" y="0"/>
                  </a:lnTo>
                  <a:cubicBezTo>
                    <a:pt x="4405090" y="0"/>
                    <a:pt x="4415634" y="10544"/>
                    <a:pt x="4415634" y="23550"/>
                  </a:cubicBezTo>
                  <a:lnTo>
                    <a:pt x="4415634" y="107848"/>
                  </a:lnTo>
                  <a:cubicBezTo>
                    <a:pt x="4415634" y="120855"/>
                    <a:pt x="4405090" y="131399"/>
                    <a:pt x="4392083" y="131399"/>
                  </a:cubicBezTo>
                  <a:lnTo>
                    <a:pt x="23550" y="131399"/>
                  </a:lnTo>
                  <a:cubicBezTo>
                    <a:pt x="10544" y="131399"/>
                    <a:pt x="0" y="120855"/>
                    <a:pt x="0" y="107848"/>
                  </a:cubicBezTo>
                  <a:lnTo>
                    <a:pt x="0" y="23550"/>
                  </a:lnTo>
                  <a:cubicBezTo>
                    <a:pt x="0" y="10544"/>
                    <a:pt x="10544" y="0"/>
                    <a:pt x="23550" y="0"/>
                  </a:cubicBezTo>
                  <a:close/>
                </a:path>
              </a:pathLst>
            </a:custGeom>
            <a:solidFill>
              <a:srgbClr val="00669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4415634" cy="1885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251912" y="3925714"/>
            <a:ext cx="3513910" cy="2623492"/>
            <a:chOff x="0" y="0"/>
            <a:chExt cx="925474" cy="69096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5474" cy="690961"/>
            </a:xfrm>
            <a:custGeom>
              <a:avLst/>
              <a:gdLst/>
              <a:ahLst/>
              <a:cxnLst/>
              <a:rect r="r" b="b" t="t" l="l"/>
              <a:pathLst>
                <a:path h="690961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578597"/>
                  </a:lnTo>
                  <a:cubicBezTo>
                    <a:pt x="925474" y="608397"/>
                    <a:pt x="913636" y="636978"/>
                    <a:pt x="892563" y="658050"/>
                  </a:cubicBezTo>
                  <a:cubicBezTo>
                    <a:pt x="871491" y="679123"/>
                    <a:pt x="842911" y="690961"/>
                    <a:pt x="813110" y="690961"/>
                  </a:cubicBezTo>
                  <a:lnTo>
                    <a:pt x="112364" y="690961"/>
                  </a:lnTo>
                  <a:cubicBezTo>
                    <a:pt x="82563" y="690961"/>
                    <a:pt x="53983" y="679123"/>
                    <a:pt x="32911" y="658050"/>
                  </a:cubicBezTo>
                  <a:cubicBezTo>
                    <a:pt x="11838" y="636978"/>
                    <a:pt x="0" y="608397"/>
                    <a:pt x="0" y="578597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DAE9F7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925474" cy="7481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375422" y="3925714"/>
            <a:ext cx="3513910" cy="1177823"/>
            <a:chOff x="0" y="0"/>
            <a:chExt cx="925474" cy="31020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25474" cy="310209"/>
            </a:xfrm>
            <a:custGeom>
              <a:avLst/>
              <a:gdLst/>
              <a:ahLst/>
              <a:cxnLst/>
              <a:rect r="r" b="b" t="t" l="l"/>
              <a:pathLst>
                <a:path h="310209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197844"/>
                  </a:lnTo>
                  <a:cubicBezTo>
                    <a:pt x="925474" y="227645"/>
                    <a:pt x="913636" y="256225"/>
                    <a:pt x="892563" y="277298"/>
                  </a:cubicBezTo>
                  <a:cubicBezTo>
                    <a:pt x="871491" y="298370"/>
                    <a:pt x="842911" y="310209"/>
                    <a:pt x="813110" y="310209"/>
                  </a:cubicBezTo>
                  <a:lnTo>
                    <a:pt x="112364" y="310209"/>
                  </a:lnTo>
                  <a:cubicBezTo>
                    <a:pt x="82563" y="310209"/>
                    <a:pt x="53983" y="298370"/>
                    <a:pt x="32911" y="277298"/>
                  </a:cubicBezTo>
                  <a:cubicBezTo>
                    <a:pt x="11838" y="256225"/>
                    <a:pt x="0" y="227645"/>
                    <a:pt x="0" y="197844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FDE9D8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925474" cy="367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75422" y="6814264"/>
            <a:ext cx="3513910" cy="1200890"/>
            <a:chOff x="0" y="0"/>
            <a:chExt cx="925474" cy="31628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25474" cy="316284"/>
            </a:xfrm>
            <a:custGeom>
              <a:avLst/>
              <a:gdLst/>
              <a:ahLst/>
              <a:cxnLst/>
              <a:rect r="r" b="b" t="t" l="l"/>
              <a:pathLst>
                <a:path h="316284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203920"/>
                  </a:lnTo>
                  <a:cubicBezTo>
                    <a:pt x="925474" y="233720"/>
                    <a:pt x="913636" y="262301"/>
                    <a:pt x="892563" y="283373"/>
                  </a:cubicBezTo>
                  <a:cubicBezTo>
                    <a:pt x="871491" y="304446"/>
                    <a:pt x="842911" y="316284"/>
                    <a:pt x="813110" y="316284"/>
                  </a:cubicBezTo>
                  <a:lnTo>
                    <a:pt x="112364" y="316284"/>
                  </a:lnTo>
                  <a:cubicBezTo>
                    <a:pt x="82563" y="316284"/>
                    <a:pt x="53983" y="304446"/>
                    <a:pt x="32911" y="283373"/>
                  </a:cubicBezTo>
                  <a:cubicBezTo>
                    <a:pt x="11838" y="262301"/>
                    <a:pt x="0" y="233720"/>
                    <a:pt x="0" y="203920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FDE9D8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925474" cy="3734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375422" y="5246412"/>
            <a:ext cx="3513910" cy="1424976"/>
            <a:chOff x="0" y="0"/>
            <a:chExt cx="925474" cy="37530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25474" cy="375302"/>
            </a:xfrm>
            <a:custGeom>
              <a:avLst/>
              <a:gdLst/>
              <a:ahLst/>
              <a:cxnLst/>
              <a:rect r="r" b="b" t="t" l="l"/>
              <a:pathLst>
                <a:path h="375302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262938"/>
                  </a:lnTo>
                  <a:cubicBezTo>
                    <a:pt x="925474" y="292739"/>
                    <a:pt x="913636" y="321319"/>
                    <a:pt x="892563" y="342392"/>
                  </a:cubicBezTo>
                  <a:cubicBezTo>
                    <a:pt x="871491" y="363464"/>
                    <a:pt x="842911" y="375302"/>
                    <a:pt x="813110" y="375302"/>
                  </a:cubicBezTo>
                  <a:lnTo>
                    <a:pt x="112364" y="375302"/>
                  </a:lnTo>
                  <a:cubicBezTo>
                    <a:pt x="82563" y="375302"/>
                    <a:pt x="53983" y="363464"/>
                    <a:pt x="32911" y="342392"/>
                  </a:cubicBezTo>
                  <a:cubicBezTo>
                    <a:pt x="11838" y="321319"/>
                    <a:pt x="0" y="292739"/>
                    <a:pt x="0" y="262938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FDE9D8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925474" cy="4324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375422" y="8158029"/>
            <a:ext cx="3513910" cy="1190563"/>
            <a:chOff x="0" y="0"/>
            <a:chExt cx="925474" cy="31356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25474" cy="313564"/>
            </a:xfrm>
            <a:custGeom>
              <a:avLst/>
              <a:gdLst/>
              <a:ahLst/>
              <a:cxnLst/>
              <a:rect r="r" b="b" t="t" l="l"/>
              <a:pathLst>
                <a:path h="313564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201200"/>
                  </a:lnTo>
                  <a:cubicBezTo>
                    <a:pt x="925474" y="231000"/>
                    <a:pt x="913636" y="259581"/>
                    <a:pt x="892563" y="280653"/>
                  </a:cubicBezTo>
                  <a:cubicBezTo>
                    <a:pt x="871491" y="301725"/>
                    <a:pt x="842911" y="313564"/>
                    <a:pt x="813110" y="313564"/>
                  </a:cubicBezTo>
                  <a:lnTo>
                    <a:pt x="112364" y="313564"/>
                  </a:lnTo>
                  <a:cubicBezTo>
                    <a:pt x="82563" y="313564"/>
                    <a:pt x="53983" y="301725"/>
                    <a:pt x="32911" y="280653"/>
                  </a:cubicBezTo>
                  <a:cubicBezTo>
                    <a:pt x="11838" y="259581"/>
                    <a:pt x="0" y="231000"/>
                    <a:pt x="0" y="201200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FDE9D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925474" cy="3707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501809" y="5572864"/>
            <a:ext cx="3513910" cy="1524069"/>
            <a:chOff x="0" y="0"/>
            <a:chExt cx="925474" cy="40140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25474" cy="401401"/>
            </a:xfrm>
            <a:custGeom>
              <a:avLst/>
              <a:gdLst/>
              <a:ahLst/>
              <a:cxnLst/>
              <a:rect r="r" b="b" t="t" l="l"/>
              <a:pathLst>
                <a:path h="401401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289037"/>
                  </a:lnTo>
                  <a:cubicBezTo>
                    <a:pt x="925474" y="318837"/>
                    <a:pt x="913636" y="347418"/>
                    <a:pt x="892563" y="368490"/>
                  </a:cubicBezTo>
                  <a:cubicBezTo>
                    <a:pt x="871491" y="389563"/>
                    <a:pt x="842911" y="401401"/>
                    <a:pt x="813110" y="401401"/>
                  </a:cubicBezTo>
                  <a:lnTo>
                    <a:pt x="112364" y="401401"/>
                  </a:lnTo>
                  <a:cubicBezTo>
                    <a:pt x="82563" y="401401"/>
                    <a:pt x="53983" y="389563"/>
                    <a:pt x="32911" y="368490"/>
                  </a:cubicBezTo>
                  <a:cubicBezTo>
                    <a:pt x="11838" y="347418"/>
                    <a:pt x="0" y="318837"/>
                    <a:pt x="0" y="289037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EEEDF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925474" cy="458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501809" y="7239808"/>
            <a:ext cx="3513910" cy="1774961"/>
            <a:chOff x="0" y="0"/>
            <a:chExt cx="925474" cy="46747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25474" cy="467479"/>
            </a:xfrm>
            <a:custGeom>
              <a:avLst/>
              <a:gdLst/>
              <a:ahLst/>
              <a:cxnLst/>
              <a:rect r="r" b="b" t="t" l="l"/>
              <a:pathLst>
                <a:path h="467479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355115"/>
                  </a:lnTo>
                  <a:cubicBezTo>
                    <a:pt x="925474" y="384916"/>
                    <a:pt x="913636" y="413496"/>
                    <a:pt x="892563" y="434569"/>
                  </a:cubicBezTo>
                  <a:cubicBezTo>
                    <a:pt x="871491" y="455641"/>
                    <a:pt x="842911" y="467479"/>
                    <a:pt x="813110" y="467479"/>
                  </a:cubicBezTo>
                  <a:lnTo>
                    <a:pt x="112364" y="467479"/>
                  </a:lnTo>
                  <a:cubicBezTo>
                    <a:pt x="82563" y="467479"/>
                    <a:pt x="53983" y="455641"/>
                    <a:pt x="32911" y="434569"/>
                  </a:cubicBezTo>
                  <a:cubicBezTo>
                    <a:pt x="11838" y="413496"/>
                    <a:pt x="0" y="384916"/>
                    <a:pt x="0" y="355115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EEEDFE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925474" cy="5246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501809" y="3925714"/>
            <a:ext cx="3513910" cy="1504274"/>
            <a:chOff x="0" y="0"/>
            <a:chExt cx="925474" cy="39618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25474" cy="396188"/>
            </a:xfrm>
            <a:custGeom>
              <a:avLst/>
              <a:gdLst/>
              <a:ahLst/>
              <a:cxnLst/>
              <a:rect r="r" b="b" t="t" l="l"/>
              <a:pathLst>
                <a:path h="396188" w="925474">
                  <a:moveTo>
                    <a:pt x="112364" y="0"/>
                  </a:moveTo>
                  <a:lnTo>
                    <a:pt x="813110" y="0"/>
                  </a:lnTo>
                  <a:cubicBezTo>
                    <a:pt x="842911" y="0"/>
                    <a:pt x="871491" y="11838"/>
                    <a:pt x="892563" y="32911"/>
                  </a:cubicBezTo>
                  <a:cubicBezTo>
                    <a:pt x="913636" y="53983"/>
                    <a:pt x="925474" y="82563"/>
                    <a:pt x="925474" y="112364"/>
                  </a:cubicBezTo>
                  <a:lnTo>
                    <a:pt x="925474" y="283823"/>
                  </a:lnTo>
                  <a:cubicBezTo>
                    <a:pt x="925474" y="313624"/>
                    <a:pt x="913636" y="342204"/>
                    <a:pt x="892563" y="363277"/>
                  </a:cubicBezTo>
                  <a:cubicBezTo>
                    <a:pt x="871491" y="384349"/>
                    <a:pt x="842911" y="396188"/>
                    <a:pt x="813110" y="396188"/>
                  </a:cubicBezTo>
                  <a:lnTo>
                    <a:pt x="112364" y="396188"/>
                  </a:lnTo>
                  <a:cubicBezTo>
                    <a:pt x="82563" y="396188"/>
                    <a:pt x="53983" y="384349"/>
                    <a:pt x="32911" y="363277"/>
                  </a:cubicBezTo>
                  <a:cubicBezTo>
                    <a:pt x="11838" y="342204"/>
                    <a:pt x="0" y="313624"/>
                    <a:pt x="0" y="283823"/>
                  </a:cubicBezTo>
                  <a:lnTo>
                    <a:pt x="0" y="112364"/>
                  </a:lnTo>
                  <a:cubicBezTo>
                    <a:pt x="0" y="82563"/>
                    <a:pt x="11838" y="53983"/>
                    <a:pt x="32911" y="32911"/>
                  </a:cubicBezTo>
                  <a:cubicBezTo>
                    <a:pt x="53983" y="11838"/>
                    <a:pt x="82563" y="0"/>
                    <a:pt x="112364" y="0"/>
                  </a:cubicBezTo>
                  <a:close/>
                </a:path>
              </a:pathLst>
            </a:custGeom>
            <a:solidFill>
              <a:srgbClr val="EEEDFE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57150"/>
              <a:ext cx="925474" cy="4533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279390" y="6088536"/>
            <a:ext cx="3456034" cy="1735986"/>
            <a:chOff x="0" y="0"/>
            <a:chExt cx="910231" cy="457214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910231" cy="457214"/>
            </a:xfrm>
            <a:custGeom>
              <a:avLst/>
              <a:gdLst/>
              <a:ahLst/>
              <a:cxnLst/>
              <a:rect r="r" b="b" t="t" l="l"/>
              <a:pathLst>
                <a:path h="457214" w="910231">
                  <a:moveTo>
                    <a:pt x="114246" y="0"/>
                  </a:moveTo>
                  <a:lnTo>
                    <a:pt x="795985" y="0"/>
                  </a:lnTo>
                  <a:cubicBezTo>
                    <a:pt x="859081" y="0"/>
                    <a:pt x="910231" y="51150"/>
                    <a:pt x="910231" y="114246"/>
                  </a:cubicBezTo>
                  <a:lnTo>
                    <a:pt x="910231" y="342968"/>
                  </a:lnTo>
                  <a:cubicBezTo>
                    <a:pt x="910231" y="406065"/>
                    <a:pt x="859081" y="457214"/>
                    <a:pt x="795985" y="457214"/>
                  </a:cubicBezTo>
                  <a:lnTo>
                    <a:pt x="114246" y="457214"/>
                  </a:lnTo>
                  <a:cubicBezTo>
                    <a:pt x="51150" y="457214"/>
                    <a:pt x="0" y="406065"/>
                    <a:pt x="0" y="342968"/>
                  </a:cubicBezTo>
                  <a:lnTo>
                    <a:pt x="0" y="114246"/>
                  </a:lnTo>
                  <a:cubicBezTo>
                    <a:pt x="0" y="51150"/>
                    <a:pt x="51150" y="0"/>
                    <a:pt x="114246" y="0"/>
                  </a:cubicBezTo>
                  <a:close/>
                </a:path>
              </a:pathLst>
            </a:custGeom>
            <a:solidFill>
              <a:srgbClr val="FF9999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57150"/>
              <a:ext cx="910231" cy="514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457200" y="245878"/>
            <a:ext cx="13268563" cy="617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ANÁLISE INTEGRADA DE DIAGNÓSTICO E PROGNÓSTICO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892950" y="1092327"/>
            <a:ext cx="16502101" cy="159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 análise cruzada de forças, fraquezas, oportunidade e ameaças busca propor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respostas sistêmicas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, capazes de potencializar ativos territoriais, mitigar vulnerabilidades estruturais, garantir o aproveitamento das oportunidades criadas pelo crescimento econômico e conter as ameaças associadas à expansão urbana desordenada.</a:t>
            </a:r>
          </a:p>
          <a:p>
            <a:pPr algn="just">
              <a:lnSpc>
                <a:spcPts val="1399"/>
              </a:lnSpc>
            </a:pP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Estratégias estruturantes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dos Subprogramas, Projetos e Ações do Eixo de Urbanismo: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892950" y="2751582"/>
            <a:ext cx="5597512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60"/>
              </a:lnSpc>
            </a:pPr>
            <a:r>
              <a:rPr lang="en-US" b="true" sz="2000">
                <a:solidFill>
                  <a:srgbClr val="006699"/>
                </a:solidFill>
                <a:latin typeface="Poppins Bold"/>
                <a:ea typeface="Poppins Bold"/>
                <a:cs typeface="Poppins Bold"/>
                <a:sym typeface="Poppins Bold"/>
              </a:rPr>
              <a:t>Meta: Controle de p</a:t>
            </a:r>
            <a:r>
              <a:rPr lang="en-US" b="true" sz="2000">
                <a:solidFill>
                  <a:srgbClr val="006699"/>
                </a:solidFill>
                <a:latin typeface="Poppins Bold"/>
                <a:ea typeface="Poppins Bold"/>
                <a:cs typeface="Poppins Bold"/>
                <a:sym typeface="Poppins Bold"/>
              </a:rPr>
              <a:t>ermeabilidade do Solo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83878" y="4417737"/>
            <a:ext cx="307599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Princípios de suste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ntabilidade no ordenamento e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ampla 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disponibilidade de espaç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os 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livr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464393" y="4715370"/>
            <a:ext cx="3088948" cy="161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egulamentar a </a:t>
            </a: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AIH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e instituir taxas de permeabilidade obrigatórias, exigi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ndo </a:t>
            </a: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SbN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em espaços públicos e edific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ações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614671" y="4386798"/>
            <a:ext cx="3035412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Veda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 alvarás em áreas suscetívei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614671" y="7275184"/>
            <a:ext cx="3130805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Como condição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de aprovação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9614671" y="5950752"/>
            <a:ext cx="3035412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Obrigatór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ia em todo o município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9495046" y="8862368"/>
            <a:ext cx="3274661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Edif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icações acima de 500m²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3691768" y="6362519"/>
            <a:ext cx="3188201" cy="552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Taxa mínim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 obrigatória em todo o território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3776765" y="8029463"/>
            <a:ext cx="3018207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Telh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ado verde e captação de pluviais incorporados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3664663" y="4421661"/>
            <a:ext cx="3188201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Restriçã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 de alvarás em áreas suscetíveis a inundações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454940" y="6574738"/>
            <a:ext cx="3104933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B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aixa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permeabilidade urbana, ilhas de cal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or e risco crescente de al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agamentos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429103" y="4030996"/>
            <a:ext cx="3214484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Forças + Oportunidades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5473479" y="4094698"/>
            <a:ext cx="3044783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Adensamento qualificado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9614671" y="4097075"/>
            <a:ext cx="3035412" cy="27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Regulamentar a AIH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9591205" y="6985624"/>
            <a:ext cx="3082344" cy="27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SbN em espaços públicos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9519277" y="5417773"/>
            <a:ext cx="3226199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Taxa de permeabilidade mínima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9519277" y="8329390"/>
            <a:ext cx="3226199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Telhado verde e captação de águas pluviais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4053321" y="5752479"/>
            <a:ext cx="241088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Permeabilidade instituída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3930437" y="7419423"/>
            <a:ext cx="2656653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Legislação edilícia atualizada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3807553" y="4033341"/>
            <a:ext cx="2902421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59"/>
              </a:lnSpc>
            </a:pPr>
            <a:r>
              <a:rPr lang="en-US" b="true" sz="199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AIH regulamentada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007203" y="3334512"/>
            <a:ext cx="4058284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DIAGNÓSTICO + PROGNÓSTICO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6169952" y="3334512"/>
            <a:ext cx="1677829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ESTRATÉGIA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3636628" y="3334512"/>
            <a:ext cx="324427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RESULTADOS ESPERADOS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9443299" y="3334512"/>
            <a:ext cx="3378154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AÇÕES ESTRUTURANTES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544779" y="6187997"/>
            <a:ext cx="2925257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Fraquezas + Ameaças</a:t>
            </a:r>
          </a:p>
        </p:txBody>
      </p:sp>
    </p:spTree>
  </p:cSld>
  <p:clrMapOvr>
    <a:masterClrMapping/>
  </p:clrMapOvr>
  <p:transition spd="fast">
    <p:fade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92950" y="2689352"/>
            <a:ext cx="16502101" cy="498905"/>
            <a:chOff x="0" y="0"/>
            <a:chExt cx="4346232" cy="13139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46232" cy="131399"/>
            </a:xfrm>
            <a:custGeom>
              <a:avLst/>
              <a:gdLst/>
              <a:ahLst/>
              <a:cxnLst/>
              <a:rect r="r" b="b" t="t" l="l"/>
              <a:pathLst>
                <a:path h="131399" w="4346232">
                  <a:moveTo>
                    <a:pt x="23927" y="0"/>
                  </a:moveTo>
                  <a:lnTo>
                    <a:pt x="4322306" y="0"/>
                  </a:lnTo>
                  <a:cubicBezTo>
                    <a:pt x="4328652" y="0"/>
                    <a:pt x="4334737" y="2521"/>
                    <a:pt x="4339224" y="7008"/>
                  </a:cubicBezTo>
                  <a:cubicBezTo>
                    <a:pt x="4343712" y="11495"/>
                    <a:pt x="4346232" y="17581"/>
                    <a:pt x="4346232" y="23927"/>
                  </a:cubicBezTo>
                  <a:lnTo>
                    <a:pt x="4346232" y="107472"/>
                  </a:lnTo>
                  <a:cubicBezTo>
                    <a:pt x="4346232" y="113818"/>
                    <a:pt x="4343712" y="119904"/>
                    <a:pt x="4339224" y="124391"/>
                  </a:cubicBezTo>
                  <a:cubicBezTo>
                    <a:pt x="4334737" y="128878"/>
                    <a:pt x="4328652" y="131399"/>
                    <a:pt x="4322306" y="131399"/>
                  </a:cubicBezTo>
                  <a:lnTo>
                    <a:pt x="23927" y="131399"/>
                  </a:lnTo>
                  <a:cubicBezTo>
                    <a:pt x="17581" y="131399"/>
                    <a:pt x="11495" y="128878"/>
                    <a:pt x="7008" y="124391"/>
                  </a:cubicBezTo>
                  <a:cubicBezTo>
                    <a:pt x="2521" y="119904"/>
                    <a:pt x="0" y="113818"/>
                    <a:pt x="0" y="107472"/>
                  </a:cubicBezTo>
                  <a:lnTo>
                    <a:pt x="0" y="23927"/>
                  </a:lnTo>
                  <a:cubicBezTo>
                    <a:pt x="0" y="17581"/>
                    <a:pt x="2521" y="11495"/>
                    <a:pt x="7008" y="7008"/>
                  </a:cubicBezTo>
                  <a:cubicBezTo>
                    <a:pt x="11495" y="2521"/>
                    <a:pt x="17581" y="0"/>
                    <a:pt x="23927" y="0"/>
                  </a:cubicBezTo>
                  <a:close/>
                </a:path>
              </a:pathLst>
            </a:custGeom>
            <a:solidFill>
              <a:srgbClr val="A5C9EB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4346232" cy="1885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92950" y="2098802"/>
            <a:ext cx="16502101" cy="498905"/>
            <a:chOff x="0" y="0"/>
            <a:chExt cx="4346232" cy="13139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346232" cy="131399"/>
            </a:xfrm>
            <a:custGeom>
              <a:avLst/>
              <a:gdLst/>
              <a:ahLst/>
              <a:cxnLst/>
              <a:rect r="r" b="b" t="t" l="l"/>
              <a:pathLst>
                <a:path h="131399" w="4346232">
                  <a:moveTo>
                    <a:pt x="23927" y="0"/>
                  </a:moveTo>
                  <a:lnTo>
                    <a:pt x="4322306" y="0"/>
                  </a:lnTo>
                  <a:cubicBezTo>
                    <a:pt x="4328652" y="0"/>
                    <a:pt x="4334737" y="2521"/>
                    <a:pt x="4339224" y="7008"/>
                  </a:cubicBezTo>
                  <a:cubicBezTo>
                    <a:pt x="4343712" y="11495"/>
                    <a:pt x="4346232" y="17581"/>
                    <a:pt x="4346232" y="23927"/>
                  </a:cubicBezTo>
                  <a:lnTo>
                    <a:pt x="4346232" y="107472"/>
                  </a:lnTo>
                  <a:cubicBezTo>
                    <a:pt x="4346232" y="113818"/>
                    <a:pt x="4343712" y="119904"/>
                    <a:pt x="4339224" y="124391"/>
                  </a:cubicBezTo>
                  <a:cubicBezTo>
                    <a:pt x="4334737" y="128878"/>
                    <a:pt x="4328652" y="131399"/>
                    <a:pt x="4322306" y="131399"/>
                  </a:cubicBezTo>
                  <a:lnTo>
                    <a:pt x="23927" y="131399"/>
                  </a:lnTo>
                  <a:cubicBezTo>
                    <a:pt x="17581" y="131399"/>
                    <a:pt x="11495" y="128878"/>
                    <a:pt x="7008" y="124391"/>
                  </a:cubicBezTo>
                  <a:cubicBezTo>
                    <a:pt x="2521" y="119904"/>
                    <a:pt x="0" y="113818"/>
                    <a:pt x="0" y="107472"/>
                  </a:cubicBezTo>
                  <a:lnTo>
                    <a:pt x="0" y="23927"/>
                  </a:lnTo>
                  <a:cubicBezTo>
                    <a:pt x="0" y="17581"/>
                    <a:pt x="2521" y="11495"/>
                    <a:pt x="7008" y="7008"/>
                  </a:cubicBezTo>
                  <a:cubicBezTo>
                    <a:pt x="11495" y="2521"/>
                    <a:pt x="17581" y="0"/>
                    <a:pt x="23927" y="0"/>
                  </a:cubicBezTo>
                  <a:close/>
                </a:path>
              </a:pathLst>
            </a:custGeom>
            <a:solidFill>
              <a:srgbClr val="00669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4346232" cy="1885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92950" y="3282466"/>
            <a:ext cx="16502101" cy="769391"/>
            <a:chOff x="0" y="0"/>
            <a:chExt cx="4346232" cy="20263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346232" cy="202638"/>
            </a:xfrm>
            <a:custGeom>
              <a:avLst/>
              <a:gdLst/>
              <a:ahLst/>
              <a:cxnLst/>
              <a:rect r="r" b="b" t="t" l="l"/>
              <a:pathLst>
                <a:path h="202638" w="4346232">
                  <a:moveTo>
                    <a:pt x="23927" y="0"/>
                  </a:moveTo>
                  <a:lnTo>
                    <a:pt x="4322306" y="0"/>
                  </a:lnTo>
                  <a:cubicBezTo>
                    <a:pt x="4328652" y="0"/>
                    <a:pt x="4334737" y="2521"/>
                    <a:pt x="4339224" y="7008"/>
                  </a:cubicBezTo>
                  <a:cubicBezTo>
                    <a:pt x="4343712" y="11495"/>
                    <a:pt x="4346232" y="17581"/>
                    <a:pt x="4346232" y="23927"/>
                  </a:cubicBezTo>
                  <a:lnTo>
                    <a:pt x="4346232" y="178712"/>
                  </a:lnTo>
                  <a:cubicBezTo>
                    <a:pt x="4346232" y="185057"/>
                    <a:pt x="4343712" y="191143"/>
                    <a:pt x="4339224" y="195630"/>
                  </a:cubicBezTo>
                  <a:cubicBezTo>
                    <a:pt x="4334737" y="200117"/>
                    <a:pt x="4328652" y="202638"/>
                    <a:pt x="4322306" y="202638"/>
                  </a:cubicBezTo>
                  <a:lnTo>
                    <a:pt x="23927" y="202638"/>
                  </a:lnTo>
                  <a:cubicBezTo>
                    <a:pt x="17581" y="202638"/>
                    <a:pt x="11495" y="200117"/>
                    <a:pt x="7008" y="195630"/>
                  </a:cubicBezTo>
                  <a:cubicBezTo>
                    <a:pt x="2521" y="191143"/>
                    <a:pt x="0" y="185057"/>
                    <a:pt x="0" y="178712"/>
                  </a:cubicBezTo>
                  <a:lnTo>
                    <a:pt x="0" y="23927"/>
                  </a:lnTo>
                  <a:cubicBezTo>
                    <a:pt x="0" y="17581"/>
                    <a:pt x="2521" y="11495"/>
                    <a:pt x="7008" y="7008"/>
                  </a:cubicBezTo>
                  <a:cubicBezTo>
                    <a:pt x="11495" y="2521"/>
                    <a:pt x="17581" y="0"/>
                    <a:pt x="23927" y="0"/>
                  </a:cubicBezTo>
                  <a:close/>
                </a:path>
              </a:pathLst>
            </a:custGeom>
            <a:solidFill>
              <a:srgbClr val="FAF2D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4346232" cy="259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92950" y="4146047"/>
            <a:ext cx="16502101" cy="2784260"/>
            <a:chOff x="0" y="0"/>
            <a:chExt cx="4346232" cy="7333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346232" cy="733303"/>
            </a:xfrm>
            <a:custGeom>
              <a:avLst/>
              <a:gdLst/>
              <a:ahLst/>
              <a:cxnLst/>
              <a:rect r="r" b="b" t="t" l="l"/>
              <a:pathLst>
                <a:path h="733303" w="4346232">
                  <a:moveTo>
                    <a:pt x="23927" y="0"/>
                  </a:moveTo>
                  <a:lnTo>
                    <a:pt x="4322306" y="0"/>
                  </a:lnTo>
                  <a:cubicBezTo>
                    <a:pt x="4328652" y="0"/>
                    <a:pt x="4334737" y="2521"/>
                    <a:pt x="4339224" y="7008"/>
                  </a:cubicBezTo>
                  <a:cubicBezTo>
                    <a:pt x="4343712" y="11495"/>
                    <a:pt x="4346232" y="17581"/>
                    <a:pt x="4346232" y="23927"/>
                  </a:cubicBezTo>
                  <a:lnTo>
                    <a:pt x="4346232" y="709376"/>
                  </a:lnTo>
                  <a:cubicBezTo>
                    <a:pt x="4346232" y="715722"/>
                    <a:pt x="4343712" y="721808"/>
                    <a:pt x="4339224" y="726295"/>
                  </a:cubicBezTo>
                  <a:cubicBezTo>
                    <a:pt x="4334737" y="730782"/>
                    <a:pt x="4328652" y="733303"/>
                    <a:pt x="4322306" y="733303"/>
                  </a:cubicBezTo>
                  <a:lnTo>
                    <a:pt x="23927" y="733303"/>
                  </a:lnTo>
                  <a:cubicBezTo>
                    <a:pt x="17581" y="733303"/>
                    <a:pt x="11495" y="730782"/>
                    <a:pt x="7008" y="726295"/>
                  </a:cubicBezTo>
                  <a:cubicBezTo>
                    <a:pt x="2521" y="721808"/>
                    <a:pt x="0" y="715722"/>
                    <a:pt x="0" y="709376"/>
                  </a:cubicBezTo>
                  <a:lnTo>
                    <a:pt x="0" y="23927"/>
                  </a:lnTo>
                  <a:cubicBezTo>
                    <a:pt x="0" y="17581"/>
                    <a:pt x="2521" y="11495"/>
                    <a:pt x="7008" y="7008"/>
                  </a:cubicBezTo>
                  <a:cubicBezTo>
                    <a:pt x="11495" y="2521"/>
                    <a:pt x="17581" y="0"/>
                    <a:pt x="23927" y="0"/>
                  </a:cubicBezTo>
                  <a:close/>
                </a:path>
              </a:pathLst>
            </a:custGeom>
            <a:solidFill>
              <a:srgbClr val="C5E5D7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4346232" cy="7904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916120" y="4147107"/>
            <a:ext cx="13478930" cy="699457"/>
            <a:chOff x="0" y="0"/>
            <a:chExt cx="3550006" cy="18421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550006" cy="184219"/>
            </a:xfrm>
            <a:custGeom>
              <a:avLst/>
              <a:gdLst/>
              <a:ahLst/>
              <a:cxnLst/>
              <a:rect r="r" b="b" t="t" l="l"/>
              <a:pathLst>
                <a:path h="184219" w="3550006">
                  <a:moveTo>
                    <a:pt x="0" y="0"/>
                  </a:moveTo>
                  <a:lnTo>
                    <a:pt x="3550006" y="0"/>
                  </a:lnTo>
                  <a:lnTo>
                    <a:pt x="3550006" y="184219"/>
                  </a:lnTo>
                  <a:lnTo>
                    <a:pt x="0" y="184219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3550006" cy="241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3916120" y="5520822"/>
            <a:ext cx="13478930" cy="681467"/>
            <a:chOff x="0" y="0"/>
            <a:chExt cx="3550006" cy="17948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550006" cy="179481"/>
            </a:xfrm>
            <a:custGeom>
              <a:avLst/>
              <a:gdLst/>
              <a:ahLst/>
              <a:cxnLst/>
              <a:rect r="r" b="b" t="t" l="l"/>
              <a:pathLst>
                <a:path h="179481" w="3550006">
                  <a:moveTo>
                    <a:pt x="0" y="0"/>
                  </a:moveTo>
                  <a:lnTo>
                    <a:pt x="3550006" y="0"/>
                  </a:lnTo>
                  <a:lnTo>
                    <a:pt x="3550006" y="179481"/>
                  </a:lnTo>
                  <a:lnTo>
                    <a:pt x="0" y="179481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3550006" cy="2366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892950" y="7025557"/>
            <a:ext cx="16502101" cy="2112583"/>
            <a:chOff x="0" y="0"/>
            <a:chExt cx="4346232" cy="556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346232" cy="556400"/>
            </a:xfrm>
            <a:custGeom>
              <a:avLst/>
              <a:gdLst/>
              <a:ahLst/>
              <a:cxnLst/>
              <a:rect r="r" b="b" t="t" l="l"/>
              <a:pathLst>
                <a:path h="556400" w="4346232">
                  <a:moveTo>
                    <a:pt x="23927" y="0"/>
                  </a:moveTo>
                  <a:lnTo>
                    <a:pt x="4322306" y="0"/>
                  </a:lnTo>
                  <a:cubicBezTo>
                    <a:pt x="4328652" y="0"/>
                    <a:pt x="4334737" y="2521"/>
                    <a:pt x="4339224" y="7008"/>
                  </a:cubicBezTo>
                  <a:cubicBezTo>
                    <a:pt x="4343712" y="11495"/>
                    <a:pt x="4346232" y="17581"/>
                    <a:pt x="4346232" y="23927"/>
                  </a:cubicBezTo>
                  <a:lnTo>
                    <a:pt x="4346232" y="532474"/>
                  </a:lnTo>
                  <a:cubicBezTo>
                    <a:pt x="4346232" y="538820"/>
                    <a:pt x="4343712" y="544905"/>
                    <a:pt x="4339224" y="549393"/>
                  </a:cubicBezTo>
                  <a:cubicBezTo>
                    <a:pt x="4334737" y="553880"/>
                    <a:pt x="4328652" y="556400"/>
                    <a:pt x="4322306" y="556400"/>
                  </a:cubicBezTo>
                  <a:lnTo>
                    <a:pt x="23927" y="556400"/>
                  </a:lnTo>
                  <a:cubicBezTo>
                    <a:pt x="17581" y="556400"/>
                    <a:pt x="11495" y="553880"/>
                    <a:pt x="7008" y="549393"/>
                  </a:cubicBezTo>
                  <a:cubicBezTo>
                    <a:pt x="2521" y="544905"/>
                    <a:pt x="0" y="538820"/>
                    <a:pt x="0" y="532474"/>
                  </a:cubicBezTo>
                  <a:lnTo>
                    <a:pt x="0" y="23927"/>
                  </a:lnTo>
                  <a:cubicBezTo>
                    <a:pt x="0" y="17581"/>
                    <a:pt x="2521" y="11495"/>
                    <a:pt x="7008" y="7008"/>
                  </a:cubicBezTo>
                  <a:cubicBezTo>
                    <a:pt x="11495" y="2521"/>
                    <a:pt x="17581" y="0"/>
                    <a:pt x="23927" y="0"/>
                  </a:cubicBezTo>
                  <a:close/>
                </a:path>
              </a:pathLst>
            </a:custGeom>
            <a:solidFill>
              <a:srgbClr val="F6C3AA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4346232" cy="61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3916120" y="7025557"/>
            <a:ext cx="13478930" cy="705685"/>
            <a:chOff x="0" y="0"/>
            <a:chExt cx="3550006" cy="18585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550006" cy="185859"/>
            </a:xfrm>
            <a:custGeom>
              <a:avLst/>
              <a:gdLst/>
              <a:ahLst/>
              <a:cxnLst/>
              <a:rect r="r" b="b" t="t" l="l"/>
              <a:pathLst>
                <a:path h="185859" w="3550006">
                  <a:moveTo>
                    <a:pt x="0" y="0"/>
                  </a:moveTo>
                  <a:lnTo>
                    <a:pt x="3550006" y="0"/>
                  </a:lnTo>
                  <a:lnTo>
                    <a:pt x="3550006" y="185859"/>
                  </a:lnTo>
                  <a:lnTo>
                    <a:pt x="0" y="185859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3550006" cy="2430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3916120" y="8426670"/>
            <a:ext cx="13478930" cy="711470"/>
            <a:chOff x="0" y="0"/>
            <a:chExt cx="3550006" cy="18738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550006" cy="187383"/>
            </a:xfrm>
            <a:custGeom>
              <a:avLst/>
              <a:gdLst/>
              <a:ahLst/>
              <a:cxnLst/>
              <a:rect r="r" b="b" t="t" l="l"/>
              <a:pathLst>
                <a:path h="187383" w="3550006">
                  <a:moveTo>
                    <a:pt x="0" y="0"/>
                  </a:moveTo>
                  <a:lnTo>
                    <a:pt x="3550006" y="0"/>
                  </a:lnTo>
                  <a:lnTo>
                    <a:pt x="3550006" y="187383"/>
                  </a:lnTo>
                  <a:lnTo>
                    <a:pt x="0" y="187383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3550006" cy="244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AutoShape 31" id="31"/>
          <p:cNvSpPr/>
          <p:nvPr/>
        </p:nvSpPr>
        <p:spPr>
          <a:xfrm>
            <a:off x="3916120" y="2689352"/>
            <a:ext cx="0" cy="6448788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9608863" y="2689352"/>
            <a:ext cx="0" cy="6448788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3" id="33"/>
          <p:cNvSpPr txBox="true"/>
          <p:nvPr/>
        </p:nvSpPr>
        <p:spPr>
          <a:xfrm rot="0">
            <a:off x="457200" y="245878"/>
            <a:ext cx="8189100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PROGRAMAS, PROJETOS E AÇÕES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92950" y="1092327"/>
            <a:ext cx="16502101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programa de Urbanismo foi dividido em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3 subprogramas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, reunindo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8 projetos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e suas respectivas açõ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es,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organizados de forma integrada e articulada às metas definidas para o eixo.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06825" y="2733065"/>
            <a:ext cx="250548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SUBPROGRAMA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509769" y="2733065"/>
            <a:ext cx="2505480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PROJETOS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1988135" y="2733065"/>
            <a:ext cx="3027644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METAS VINCULADAS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396140" y="2142515"/>
            <a:ext cx="6106691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PROGRAMA DE URBANISMO (PUP)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122107" y="3516870"/>
            <a:ext cx="2674917" cy="30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1999" b="true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Político-Econômico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35217" y="3378757"/>
            <a:ext cx="545458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Ordenamento Territorial e Consolidação do Perímetro Urbano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35217" y="4240139"/>
            <a:ext cx="545458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Requalificação Territorial e Inclusão Socioespacial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35217" y="5586339"/>
            <a:ext cx="545458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Parques, Áreas Verdes e Proteção Ambiental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35217" y="7793907"/>
            <a:ext cx="545458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Gestão Integrada de Bacias Hidrográficase Adaptação Climática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035217" y="4913239"/>
            <a:ext cx="545458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Gestão de Ativos Naturais e Salvaguarda Territorial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035217" y="7120807"/>
            <a:ext cx="5454584" cy="30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Governança Territorial Integrada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035217" y="6259439"/>
            <a:ext cx="545458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Drenagem Sustentável e Permeabilidade do Solo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4035217" y="8465778"/>
            <a:ext cx="545458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Mobilidade Sustentável eConectividade Territorial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9727926" y="3378757"/>
            <a:ext cx="732567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Consolidação e adensamento qualificado do perímetro urbano existente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9727926" y="4240139"/>
            <a:ext cx="7325674" cy="30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Expansão habitacional inclusiva com infraestrutura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727926" y="5586339"/>
            <a:ext cx="732567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Estruturação de um sistema de parques e áreas verdes multifuncionais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9727926" y="7793907"/>
            <a:ext cx="732567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Gestão integrada de bacias hidrográficas e valorização de serviços ecossistêmicos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9727926" y="4913239"/>
            <a:ext cx="7325674" cy="30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Proteção de ativos naturais e contenção de riscos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9727926" y="7120807"/>
            <a:ext cx="732567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Governança territorial integrada e condicionamento do licenciamento de grandes empreendimentos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9727926" y="6259439"/>
            <a:ext cx="7325674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Drenagem sustentável e controle da permeabilidade do solo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9727926" y="8465778"/>
            <a:ext cx="7325674" cy="30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199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Mobilidade sustentável e conectividade territorial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122107" y="5340276"/>
            <a:ext cx="2674917" cy="30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1999" b="true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Sócio-ambiental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122107" y="7792923"/>
            <a:ext cx="2446470" cy="57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1999" b="true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Infraestrutura e Governança</a:t>
            </a:r>
          </a:p>
        </p:txBody>
      </p:sp>
    </p:spTree>
  </p:cSld>
  <p:clrMapOvr>
    <a:masterClrMapping/>
  </p:clrMapOvr>
  <p:transition spd="fast">
    <p:fade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457200" y="245878"/>
            <a:ext cx="8189100" cy="624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PROGRAMAS, PROJETOS E AÇÕES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92950" y="1092327"/>
            <a:ext cx="16502101" cy="1425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Todas as ações do Programa de Urbanismo são transversais a um ou mais eixos do saneamento básico.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Logo, sua implementação contribui para viabilizar e fortalecer o desenvolvimento dos demais, compondo uma </a:t>
            </a: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estratégia articulada</a:t>
            </a: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para a consolidação do ordenamento territorial e da gestão urbana minicipal, em consonância com os objetivos do saneamento básico.</a:t>
            </a: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-1970335" y="6026082"/>
            <a:ext cx="5953147" cy="511288"/>
            <a:chOff x="0" y="0"/>
            <a:chExt cx="1567907" cy="1346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67907" cy="134660"/>
            </a:xfrm>
            <a:custGeom>
              <a:avLst/>
              <a:gdLst/>
              <a:ahLst/>
              <a:cxnLst/>
              <a:rect r="r" b="b" t="t" l="l"/>
              <a:pathLst>
                <a:path h="134660" w="1567907">
                  <a:moveTo>
                    <a:pt x="66324" y="0"/>
                  </a:moveTo>
                  <a:lnTo>
                    <a:pt x="1501583" y="0"/>
                  </a:lnTo>
                  <a:cubicBezTo>
                    <a:pt x="1538213" y="0"/>
                    <a:pt x="1567907" y="29694"/>
                    <a:pt x="1567907" y="66324"/>
                  </a:cubicBezTo>
                  <a:lnTo>
                    <a:pt x="1567907" y="68336"/>
                  </a:lnTo>
                  <a:cubicBezTo>
                    <a:pt x="1567907" y="85926"/>
                    <a:pt x="1560919" y="102796"/>
                    <a:pt x="1548481" y="115234"/>
                  </a:cubicBezTo>
                  <a:cubicBezTo>
                    <a:pt x="1536043" y="127672"/>
                    <a:pt x="1519173" y="134660"/>
                    <a:pt x="1501583" y="134660"/>
                  </a:cubicBezTo>
                  <a:lnTo>
                    <a:pt x="66324" y="134660"/>
                  </a:lnTo>
                  <a:cubicBezTo>
                    <a:pt x="29694" y="134660"/>
                    <a:pt x="0" y="104966"/>
                    <a:pt x="0" y="68336"/>
                  </a:cubicBezTo>
                  <a:lnTo>
                    <a:pt x="0" y="66324"/>
                  </a:lnTo>
                  <a:cubicBezTo>
                    <a:pt x="0" y="48734"/>
                    <a:pt x="6988" y="31864"/>
                    <a:pt x="19426" y="19426"/>
                  </a:cubicBezTo>
                  <a:cubicBezTo>
                    <a:pt x="31864" y="6988"/>
                    <a:pt x="48734" y="0"/>
                    <a:pt x="66324" y="0"/>
                  </a:cubicBezTo>
                  <a:close/>
                </a:path>
              </a:pathLst>
            </a:custGeom>
            <a:solidFill>
              <a:srgbClr val="00669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567907" cy="191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-5400000">
            <a:off x="-908265" y="6104561"/>
            <a:ext cx="3771858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AÇÕES DO PROGRAMA PUP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361567" y="3305153"/>
            <a:ext cx="3972522" cy="5953147"/>
            <a:chOff x="0" y="0"/>
            <a:chExt cx="1046261" cy="156790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46261" cy="1567907"/>
            </a:xfrm>
            <a:custGeom>
              <a:avLst/>
              <a:gdLst/>
              <a:ahLst/>
              <a:cxnLst/>
              <a:rect r="r" b="b" t="t" l="l"/>
              <a:pathLst>
                <a:path h="1567907" w="1046261">
                  <a:moveTo>
                    <a:pt x="99392" y="0"/>
                  </a:moveTo>
                  <a:lnTo>
                    <a:pt x="946869" y="0"/>
                  </a:lnTo>
                  <a:cubicBezTo>
                    <a:pt x="1001762" y="0"/>
                    <a:pt x="1046261" y="44499"/>
                    <a:pt x="1046261" y="99392"/>
                  </a:cubicBezTo>
                  <a:lnTo>
                    <a:pt x="1046261" y="1468515"/>
                  </a:lnTo>
                  <a:cubicBezTo>
                    <a:pt x="1046261" y="1523408"/>
                    <a:pt x="1001762" y="1567907"/>
                    <a:pt x="946869" y="1567907"/>
                  </a:cubicBezTo>
                  <a:lnTo>
                    <a:pt x="99392" y="1567907"/>
                  </a:lnTo>
                  <a:cubicBezTo>
                    <a:pt x="44499" y="1567907"/>
                    <a:pt x="0" y="1523408"/>
                    <a:pt x="0" y="1468515"/>
                  </a:cubicBezTo>
                  <a:lnTo>
                    <a:pt x="0" y="99392"/>
                  </a:lnTo>
                  <a:cubicBezTo>
                    <a:pt x="0" y="44499"/>
                    <a:pt x="44499" y="0"/>
                    <a:pt x="99392" y="0"/>
                  </a:cubicBezTo>
                  <a:close/>
                </a:path>
              </a:pathLst>
            </a:custGeom>
            <a:solidFill>
              <a:srgbClr val="A5C9EB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1046261" cy="1625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429339" y="3305153"/>
            <a:ext cx="3972522" cy="5953147"/>
            <a:chOff x="0" y="0"/>
            <a:chExt cx="1046261" cy="156790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46261" cy="1567907"/>
            </a:xfrm>
            <a:custGeom>
              <a:avLst/>
              <a:gdLst/>
              <a:ahLst/>
              <a:cxnLst/>
              <a:rect r="r" b="b" t="t" l="l"/>
              <a:pathLst>
                <a:path h="1567907" w="1046261">
                  <a:moveTo>
                    <a:pt x="99392" y="0"/>
                  </a:moveTo>
                  <a:lnTo>
                    <a:pt x="946869" y="0"/>
                  </a:lnTo>
                  <a:cubicBezTo>
                    <a:pt x="1001762" y="0"/>
                    <a:pt x="1046261" y="44499"/>
                    <a:pt x="1046261" y="99392"/>
                  </a:cubicBezTo>
                  <a:lnTo>
                    <a:pt x="1046261" y="1468515"/>
                  </a:lnTo>
                  <a:cubicBezTo>
                    <a:pt x="1046261" y="1523408"/>
                    <a:pt x="1001762" y="1567907"/>
                    <a:pt x="946869" y="1567907"/>
                  </a:cubicBezTo>
                  <a:lnTo>
                    <a:pt x="99392" y="1567907"/>
                  </a:lnTo>
                  <a:cubicBezTo>
                    <a:pt x="44499" y="1567907"/>
                    <a:pt x="0" y="1523408"/>
                    <a:pt x="0" y="1468515"/>
                  </a:cubicBezTo>
                  <a:lnTo>
                    <a:pt x="0" y="99392"/>
                  </a:lnTo>
                  <a:cubicBezTo>
                    <a:pt x="0" y="44499"/>
                    <a:pt x="44499" y="0"/>
                    <a:pt x="99392" y="0"/>
                  </a:cubicBezTo>
                  <a:close/>
                </a:path>
              </a:pathLst>
            </a:custGeom>
            <a:solidFill>
              <a:srgbClr val="C7E1B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046261" cy="1625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497111" y="3305153"/>
            <a:ext cx="3972522" cy="5953147"/>
            <a:chOff x="0" y="0"/>
            <a:chExt cx="1046261" cy="156790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46261" cy="1567907"/>
            </a:xfrm>
            <a:custGeom>
              <a:avLst/>
              <a:gdLst/>
              <a:ahLst/>
              <a:cxnLst/>
              <a:rect r="r" b="b" t="t" l="l"/>
              <a:pathLst>
                <a:path h="1567907" w="1046261">
                  <a:moveTo>
                    <a:pt x="99392" y="0"/>
                  </a:moveTo>
                  <a:lnTo>
                    <a:pt x="946869" y="0"/>
                  </a:lnTo>
                  <a:cubicBezTo>
                    <a:pt x="1001762" y="0"/>
                    <a:pt x="1046261" y="44499"/>
                    <a:pt x="1046261" y="99392"/>
                  </a:cubicBezTo>
                  <a:lnTo>
                    <a:pt x="1046261" y="1468515"/>
                  </a:lnTo>
                  <a:cubicBezTo>
                    <a:pt x="1046261" y="1523408"/>
                    <a:pt x="1001762" y="1567907"/>
                    <a:pt x="946869" y="1567907"/>
                  </a:cubicBezTo>
                  <a:lnTo>
                    <a:pt x="99392" y="1567907"/>
                  </a:lnTo>
                  <a:cubicBezTo>
                    <a:pt x="44499" y="1567907"/>
                    <a:pt x="0" y="1523408"/>
                    <a:pt x="0" y="1468515"/>
                  </a:cubicBezTo>
                  <a:lnTo>
                    <a:pt x="0" y="99392"/>
                  </a:lnTo>
                  <a:cubicBezTo>
                    <a:pt x="0" y="44499"/>
                    <a:pt x="44499" y="0"/>
                    <a:pt x="99392" y="0"/>
                  </a:cubicBezTo>
                  <a:close/>
                </a:path>
              </a:pathLst>
            </a:custGeom>
            <a:solidFill>
              <a:srgbClr val="C6C4EA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1046261" cy="1625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3564883" y="3305153"/>
            <a:ext cx="3972522" cy="5922972"/>
            <a:chOff x="0" y="0"/>
            <a:chExt cx="1046261" cy="155996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46261" cy="1559960"/>
            </a:xfrm>
            <a:custGeom>
              <a:avLst/>
              <a:gdLst/>
              <a:ahLst/>
              <a:cxnLst/>
              <a:rect r="r" b="b" t="t" l="l"/>
              <a:pathLst>
                <a:path h="1559960" w="1046261">
                  <a:moveTo>
                    <a:pt x="99392" y="0"/>
                  </a:moveTo>
                  <a:lnTo>
                    <a:pt x="946869" y="0"/>
                  </a:lnTo>
                  <a:cubicBezTo>
                    <a:pt x="1001762" y="0"/>
                    <a:pt x="1046261" y="44499"/>
                    <a:pt x="1046261" y="99392"/>
                  </a:cubicBezTo>
                  <a:lnTo>
                    <a:pt x="1046261" y="1460568"/>
                  </a:lnTo>
                  <a:cubicBezTo>
                    <a:pt x="1046261" y="1515460"/>
                    <a:pt x="1001762" y="1559960"/>
                    <a:pt x="946869" y="1559960"/>
                  </a:cubicBezTo>
                  <a:lnTo>
                    <a:pt x="99392" y="1559960"/>
                  </a:lnTo>
                  <a:cubicBezTo>
                    <a:pt x="44499" y="1559960"/>
                    <a:pt x="0" y="1515460"/>
                    <a:pt x="0" y="1460568"/>
                  </a:cubicBezTo>
                  <a:lnTo>
                    <a:pt x="0" y="99392"/>
                  </a:lnTo>
                  <a:cubicBezTo>
                    <a:pt x="0" y="44499"/>
                    <a:pt x="44499" y="0"/>
                    <a:pt x="99392" y="0"/>
                  </a:cubicBezTo>
                  <a:close/>
                </a:path>
              </a:pathLst>
            </a:custGeom>
            <a:solidFill>
              <a:srgbClr val="F6C3AA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1046261" cy="1617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61567" y="3745208"/>
            <a:ext cx="16175838" cy="5513092"/>
            <a:chOff x="0" y="0"/>
            <a:chExt cx="4260303" cy="145200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260303" cy="1452008"/>
            </a:xfrm>
            <a:custGeom>
              <a:avLst/>
              <a:gdLst/>
              <a:ahLst/>
              <a:cxnLst/>
              <a:rect r="r" b="b" t="t" l="l"/>
              <a:pathLst>
                <a:path h="1452008" w="4260303">
                  <a:moveTo>
                    <a:pt x="0" y="0"/>
                  </a:moveTo>
                  <a:lnTo>
                    <a:pt x="4260303" y="0"/>
                  </a:lnTo>
                  <a:lnTo>
                    <a:pt x="4260303" y="1452008"/>
                  </a:lnTo>
                  <a:lnTo>
                    <a:pt x="0" y="1452008"/>
                  </a:ln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4260303" cy="15091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61567" y="2663372"/>
            <a:ext cx="16175838" cy="498905"/>
            <a:chOff x="0" y="0"/>
            <a:chExt cx="4260303" cy="13139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260303" cy="131399"/>
            </a:xfrm>
            <a:custGeom>
              <a:avLst/>
              <a:gdLst/>
              <a:ahLst/>
              <a:cxnLst/>
              <a:rect r="r" b="b" t="t" l="l"/>
              <a:pathLst>
                <a:path h="131399" w="4260303">
                  <a:moveTo>
                    <a:pt x="24409" y="0"/>
                  </a:moveTo>
                  <a:lnTo>
                    <a:pt x="4235894" y="0"/>
                  </a:lnTo>
                  <a:cubicBezTo>
                    <a:pt x="4242368" y="0"/>
                    <a:pt x="4248576" y="2572"/>
                    <a:pt x="4253154" y="7149"/>
                  </a:cubicBezTo>
                  <a:cubicBezTo>
                    <a:pt x="4257732" y="11727"/>
                    <a:pt x="4260303" y="17935"/>
                    <a:pt x="4260303" y="24409"/>
                  </a:cubicBezTo>
                  <a:lnTo>
                    <a:pt x="4260303" y="106990"/>
                  </a:lnTo>
                  <a:cubicBezTo>
                    <a:pt x="4260303" y="113464"/>
                    <a:pt x="4257732" y="119672"/>
                    <a:pt x="4253154" y="124250"/>
                  </a:cubicBezTo>
                  <a:cubicBezTo>
                    <a:pt x="4248576" y="128827"/>
                    <a:pt x="4242368" y="131399"/>
                    <a:pt x="4235894" y="131399"/>
                  </a:cubicBezTo>
                  <a:lnTo>
                    <a:pt x="24409" y="131399"/>
                  </a:lnTo>
                  <a:cubicBezTo>
                    <a:pt x="17935" y="131399"/>
                    <a:pt x="11727" y="128827"/>
                    <a:pt x="7149" y="124250"/>
                  </a:cubicBezTo>
                  <a:cubicBezTo>
                    <a:pt x="2572" y="119672"/>
                    <a:pt x="0" y="113464"/>
                    <a:pt x="0" y="106990"/>
                  </a:cubicBezTo>
                  <a:lnTo>
                    <a:pt x="0" y="24409"/>
                  </a:lnTo>
                  <a:cubicBezTo>
                    <a:pt x="0" y="17935"/>
                    <a:pt x="2572" y="11727"/>
                    <a:pt x="7149" y="7149"/>
                  </a:cubicBezTo>
                  <a:cubicBezTo>
                    <a:pt x="11727" y="2572"/>
                    <a:pt x="17935" y="0"/>
                    <a:pt x="24409" y="0"/>
                  </a:cubicBezTo>
                  <a:close/>
                </a:path>
              </a:pathLst>
            </a:custGeom>
            <a:solidFill>
              <a:srgbClr val="006699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4260303" cy="1885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5747727" y="2707085"/>
            <a:ext cx="7308268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TRANSVERSALIDADE COM OUTROS EIXOS DO PMSB - MAR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866723" y="3315712"/>
            <a:ext cx="957775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SAA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939136" y="3315712"/>
            <a:ext cx="957775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SES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011586" y="3315712"/>
            <a:ext cx="957775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MAP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5098408" y="3315712"/>
            <a:ext cx="957775" cy="354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RSU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523006" y="3823476"/>
            <a:ext cx="3645210" cy="5307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22" indent="-194311" lvl="1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Monitoramento e Controle Integrado de Qualidade Ambiental;</a:t>
            </a:r>
          </a:p>
          <a:p>
            <a:pPr algn="l" marL="388622" indent="-194311" lvl="1">
              <a:lnSpc>
                <a:spcPts val="2160"/>
              </a:lnSpc>
              <a:buFont typeface="Arial"/>
              <a:buChar char="•"/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Reúso de Água e Aproveitamento de Águas Pluviais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 marL="388622" indent="-194311" lvl="1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Governança Regulatória e Controle dos Serviços de Saneamento;</a:t>
            </a:r>
          </a:p>
          <a:p>
            <a:pPr algn="l" marL="388622" indent="-194311" lvl="1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Programa de Educação Ambiental em Saneamento (PEAS);</a:t>
            </a:r>
          </a:p>
          <a:p>
            <a:pPr algn="l" marL="388622" indent="-194311" lvl="1">
              <a:lnSpc>
                <a:spcPts val="2160"/>
              </a:lnSpc>
              <a:buFont typeface="Arial"/>
              <a:buChar char="•"/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Capacitação de Operadores e Técnicos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 marL="388622" indent="-194311" lvl="1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Habitação de Interesse Social e Infraestrutura de Saneamento;</a:t>
            </a:r>
          </a:p>
          <a:p>
            <a:pPr algn="l" marL="388622" indent="-194311" lvl="1">
              <a:lnSpc>
                <a:spcPts val="1980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Sistema de Alerta, Contingência e Adaptação Climática.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3768688" y="3794901"/>
            <a:ext cx="3564913" cy="428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22" indent="-194311" lvl="1">
              <a:lnSpc>
                <a:spcPts val="2430"/>
              </a:lnSpc>
              <a:buFont typeface="Arial"/>
              <a:buChar char="•"/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Governança Regulatória e Controle dos Serviços de Saneamento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 marL="388622" indent="-194311" lvl="1">
              <a:lnSpc>
                <a:spcPts val="2430"/>
              </a:lnSpc>
              <a:buFont typeface="Arial"/>
              <a:buChar char="•"/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Programa de Educação Ambiental em Saneamento (PEAS)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 marL="388622" indent="-194311" lvl="1">
              <a:lnSpc>
                <a:spcPts val="2430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Capacitação de Operadores e Técnicos;</a:t>
            </a:r>
          </a:p>
          <a:p>
            <a:pPr algn="l" marL="388622" indent="-194311" lvl="1">
              <a:lnSpc>
                <a:spcPts val="2430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Condicionantes de Saneamento no Licenciamento Urbanístico;</a:t>
            </a:r>
          </a:p>
          <a:p>
            <a:pPr algn="l" marL="388622" indent="-194311" lvl="1">
              <a:lnSpc>
                <a:spcPts val="2430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Habitação de Interesse Social e Infraestrutura de Saneamento.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657131" y="3852051"/>
            <a:ext cx="3652482" cy="5281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77824" indent="-188912" lvl="1">
              <a:lnSpc>
                <a:spcPts val="1837"/>
              </a:lnSpc>
              <a:buFont typeface="Arial"/>
              <a:buChar char="•"/>
            </a:pPr>
            <a:r>
              <a:rPr lang="en-US" sz="174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Monitoramento e Controle Integrado de Qualidade Ambiental;</a:t>
            </a:r>
          </a:p>
          <a:p>
            <a:pPr algn="l" marL="377824" indent="-188912" lvl="1">
              <a:lnSpc>
                <a:spcPts val="1837"/>
              </a:lnSpc>
              <a:buFont typeface="Arial"/>
              <a:buChar char="•"/>
            </a:pPr>
            <a:r>
              <a:rPr lang="en-US" sz="174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Reúso de Água e Aproveitamento de Águas Pluviais;</a:t>
            </a:r>
          </a:p>
          <a:p>
            <a:pPr algn="l" marL="377824" indent="-188912" lvl="1">
              <a:lnSpc>
                <a:spcPts val="1837"/>
              </a:lnSpc>
              <a:buFont typeface="Arial"/>
              <a:buChar char="•"/>
            </a:pPr>
            <a:r>
              <a:rPr lang="en-US" b="true" sz="174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Parques Fluviais, Orla e Reservatórios Multifuncionais</a:t>
            </a:r>
            <a:r>
              <a:rPr lang="en-US" sz="174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 marL="377824" indent="-188912" lvl="1">
              <a:lnSpc>
                <a:spcPts val="1837"/>
              </a:lnSpc>
              <a:buFont typeface="Arial"/>
              <a:buChar char="•"/>
            </a:pPr>
            <a:r>
              <a:rPr lang="en-US" sz="174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Governança Regulatória e Controle dos Serviços de Saneamento;</a:t>
            </a:r>
          </a:p>
          <a:p>
            <a:pPr algn="l" marL="377824" indent="-188912" lvl="1">
              <a:lnSpc>
                <a:spcPts val="1837"/>
              </a:lnSpc>
              <a:buFont typeface="Arial"/>
              <a:buChar char="•"/>
            </a:pPr>
            <a:r>
              <a:rPr lang="en-US" sz="174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Programa de Educação Ambiental em Saneamento (PEAS);</a:t>
            </a:r>
          </a:p>
          <a:p>
            <a:pPr algn="l" marL="377824" indent="-188912" lvl="1">
              <a:lnSpc>
                <a:spcPts val="1837"/>
              </a:lnSpc>
              <a:buFont typeface="Arial"/>
              <a:buChar char="•"/>
            </a:pPr>
            <a:r>
              <a:rPr lang="en-US" sz="174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Capacitação de Operadores e Técnicos;</a:t>
            </a:r>
          </a:p>
          <a:p>
            <a:pPr algn="l" marL="377824" indent="-188912" lvl="1">
              <a:lnSpc>
                <a:spcPts val="1837"/>
              </a:lnSpc>
              <a:buFont typeface="Arial"/>
              <a:buChar char="•"/>
            </a:pPr>
            <a:r>
              <a:rPr lang="en-US" sz="174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Condicionantes de Saneamento no Licenciamento Urbanístico;</a:t>
            </a:r>
          </a:p>
          <a:p>
            <a:pPr algn="l" marL="377824" indent="-188912" lvl="1">
              <a:lnSpc>
                <a:spcPts val="1837"/>
              </a:lnSpc>
              <a:buFont typeface="Arial"/>
              <a:buChar char="•"/>
            </a:pPr>
            <a:r>
              <a:rPr lang="en-US" b="true" sz="1749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Sistema de Alerta, Contingência e Adaptação Climática</a:t>
            </a:r>
            <a:r>
              <a:rPr lang="en-US" sz="1749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564151" y="3823476"/>
            <a:ext cx="3707745" cy="5359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8622" indent="-194311" lvl="1">
              <a:lnSpc>
                <a:spcPts val="2106"/>
              </a:lnSpc>
              <a:buFont typeface="Arial"/>
              <a:buChar char="•"/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Monitoramento e Controle Integrado de Qualidade Ambienta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l;</a:t>
            </a:r>
          </a:p>
          <a:p>
            <a:pPr algn="l" marL="388622" indent="-194311" lvl="1">
              <a:lnSpc>
                <a:spcPts val="2106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Reúso de Água e Aproveitamento de Águas Pluviais;</a:t>
            </a:r>
          </a:p>
          <a:p>
            <a:pPr algn="l" marL="388622" indent="-194311" lvl="1">
              <a:lnSpc>
                <a:spcPts val="2106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Parques Fluviais, Orla e Reservatórios Multifuncionais;</a:t>
            </a:r>
          </a:p>
          <a:p>
            <a:pPr algn="l" marL="388622" indent="-194311" lvl="1">
              <a:lnSpc>
                <a:spcPts val="2106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Capacitação de Operadores e Técnicos;</a:t>
            </a:r>
          </a:p>
          <a:p>
            <a:pPr algn="l" marL="388622" indent="-194311" lvl="1">
              <a:lnSpc>
                <a:spcPts val="2106"/>
              </a:lnSpc>
              <a:buFont typeface="Arial"/>
              <a:buChar char="•"/>
            </a:pPr>
            <a:r>
              <a:rPr lang="en-US" b="true" sz="18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Condicionantes de Saneamento no Licenciamento Urbanístico</a:t>
            </a: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 marL="388622" indent="-194311" lvl="1">
              <a:lnSpc>
                <a:spcPts val="2106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Habitação de Interesse Social e Infraestrutura de Saneamento;</a:t>
            </a:r>
          </a:p>
          <a:p>
            <a:pPr algn="l" marL="388622" indent="-194311" lvl="1">
              <a:lnSpc>
                <a:spcPts val="2106"/>
              </a:lnSpc>
              <a:buFont typeface="Arial"/>
              <a:buChar char="•"/>
            </a:pPr>
            <a:r>
              <a:rPr lang="en-US" sz="18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Sistema de Alerta, Contingência e Adaptação Climática.</a:t>
            </a:r>
          </a:p>
        </p:txBody>
      </p:sp>
    </p:spTree>
  </p:cSld>
  <p:clrMapOvr>
    <a:masterClrMapping/>
  </p:clrMapOvr>
  <p:transition spd="fast">
    <p:fade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857649" y="1554212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7649" y="2110788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7649" y="2667364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5"/>
                </a:lnTo>
                <a:lnTo>
                  <a:pt x="0" y="4613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57649" y="3227087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57649" y="3783663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57649" y="4340239"/>
            <a:ext cx="571500" cy="571500"/>
            <a:chOff x="0" y="0"/>
            <a:chExt cx="762000" cy="762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2000" cy="761048"/>
            </a:xfrm>
            <a:custGeom>
              <a:avLst/>
              <a:gdLst/>
              <a:ahLst/>
              <a:cxnLst/>
              <a:rect r="r" b="b" t="t" l="l"/>
              <a:pathLst>
                <a:path h="761048" w="762000">
                  <a:moveTo>
                    <a:pt x="0" y="0"/>
                  </a:moveTo>
                  <a:lnTo>
                    <a:pt x="762000" y="0"/>
                  </a:lnTo>
                  <a:lnTo>
                    <a:pt x="762000" y="761048"/>
                  </a:lnTo>
                  <a:lnTo>
                    <a:pt x="0" y="761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  <a:ln cap="sq">
              <a:noFill/>
              <a:prstDash val="sysDot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62000" cy="762000"/>
            </a:xfrm>
            <a:custGeom>
              <a:avLst/>
              <a:gdLst/>
              <a:ahLst/>
              <a:cxnLst/>
              <a:rect r="r" b="b" t="t" l="l"/>
              <a:pathLst>
                <a:path h="762000" w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025475" y="5513099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4"/>
                </a:lnTo>
                <a:lnTo>
                  <a:pt x="0" y="23555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5475" y="5906118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4"/>
                </a:lnTo>
                <a:lnTo>
                  <a:pt x="0" y="23555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5475" y="6303597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3"/>
                </a:lnTo>
                <a:lnTo>
                  <a:pt x="0" y="23555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5475" y="6700471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4"/>
                </a:lnTo>
                <a:lnTo>
                  <a:pt x="0" y="23555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576922" y="990600"/>
            <a:ext cx="9960483" cy="8360580"/>
          </a:xfrm>
          <a:custGeom>
            <a:avLst/>
            <a:gdLst/>
            <a:ahLst/>
            <a:cxnLst/>
            <a:rect r="r" b="b" t="t" l="l"/>
            <a:pathLst>
              <a:path h="8360580" w="9960483">
                <a:moveTo>
                  <a:pt x="0" y="0"/>
                </a:moveTo>
                <a:lnTo>
                  <a:pt x="9960483" y="0"/>
                </a:lnTo>
                <a:lnTo>
                  <a:pt x="9960483" y="8360580"/>
                </a:lnTo>
                <a:lnTo>
                  <a:pt x="0" y="836058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53" t="-777" r="-53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57200" y="245878"/>
            <a:ext cx="15438001" cy="617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INTEGRAÇÃO ENTRE PROJETOS POR EIXO: AÇÕES TRANSVERSAIS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22913" y="1092327"/>
            <a:ext cx="122159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Legenda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22913" y="5016514"/>
            <a:ext cx="357983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Classificação das ações: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33708" y="1567388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SAA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33708" y="2123963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SES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533708" y="2680539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MAP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33708" y="3240263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RSU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533708" y="3796839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PUP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33708" y="4408501"/>
            <a:ext cx="4623734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 de Ações Transversais (PAT)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29149" y="5413389"/>
            <a:ext cx="1743332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Catalisadora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29149" y="5806407"/>
            <a:ext cx="1743332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Articuladora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29149" y="6203886"/>
            <a:ext cx="138614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Resultante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29149" y="6600761"/>
            <a:ext cx="138614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Autônoma</a:t>
            </a:r>
          </a:p>
        </p:txBody>
      </p:sp>
    </p:spTree>
  </p:cSld>
  <p:clrMapOvr>
    <a:masterClrMapping/>
  </p:clrMapOvr>
  <p:transition spd="fast">
    <p:fade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857649" y="1554212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7649" y="2110788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7649" y="2667364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5"/>
                </a:lnTo>
                <a:lnTo>
                  <a:pt x="0" y="4613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57649" y="3227087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57649" y="3783663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57649" y="4340239"/>
            <a:ext cx="571500" cy="571500"/>
            <a:chOff x="0" y="0"/>
            <a:chExt cx="762000" cy="762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2000" cy="761048"/>
            </a:xfrm>
            <a:custGeom>
              <a:avLst/>
              <a:gdLst/>
              <a:ahLst/>
              <a:cxnLst/>
              <a:rect r="r" b="b" t="t" l="l"/>
              <a:pathLst>
                <a:path h="761048" w="762000">
                  <a:moveTo>
                    <a:pt x="0" y="0"/>
                  </a:moveTo>
                  <a:lnTo>
                    <a:pt x="762000" y="0"/>
                  </a:lnTo>
                  <a:lnTo>
                    <a:pt x="762000" y="761048"/>
                  </a:lnTo>
                  <a:lnTo>
                    <a:pt x="0" y="761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  <a:ln cap="sq">
              <a:noFill/>
              <a:prstDash val="sysDot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62000" cy="762000"/>
            </a:xfrm>
            <a:custGeom>
              <a:avLst/>
              <a:gdLst/>
              <a:ahLst/>
              <a:cxnLst/>
              <a:rect r="r" b="b" t="t" l="l"/>
              <a:pathLst>
                <a:path h="762000" w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025475" y="5513099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4"/>
                </a:lnTo>
                <a:lnTo>
                  <a:pt x="0" y="23555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5475" y="5906118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4"/>
                </a:lnTo>
                <a:lnTo>
                  <a:pt x="0" y="23555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5475" y="6303597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3"/>
                </a:lnTo>
                <a:lnTo>
                  <a:pt x="0" y="23555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5475" y="6700471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4"/>
                </a:lnTo>
                <a:lnTo>
                  <a:pt x="0" y="23555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pic>
        <p:nvPicPr>
          <p:cNvPr name="Picture 16" id="16">
            <a:hlinkClick action="ppaction://media"/>
          </p:cNvPr>
          <p:cNvPicPr>
            <a:picLocks noChangeAspect="true"/>
          </p:cNvPicPr>
          <p:nvPr>
            <a:vide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21"/>
          <a:srcRect l="20716" t="0" r="21213" b="0"/>
          <a:stretch>
            <a:fillRect/>
          </a:stretch>
        </p:blipFill>
        <p:spPr>
          <a:xfrm flipH="false" flipV="false" rot="0">
            <a:off x="8906238" y="990600"/>
            <a:ext cx="8631167" cy="836058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457200" y="245878"/>
            <a:ext cx="15438001" cy="617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INTEGRAÇÃO ENTRE PROJETOS POR EIXO: AÇÕES TRANSVERSAIS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22913" y="1092327"/>
            <a:ext cx="122159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Legenda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22913" y="5016514"/>
            <a:ext cx="357983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Classificação das ações: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33708" y="1567388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SAA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33708" y="2123963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SES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533708" y="2680539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MAP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33708" y="3240263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RSU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533708" y="3796839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PUP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33708" y="4408501"/>
            <a:ext cx="4623734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 de Ações Transversais (PAT)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29149" y="5413389"/>
            <a:ext cx="1743332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Catalisadora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29149" y="5806407"/>
            <a:ext cx="1743332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Articuladora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29149" y="6203886"/>
            <a:ext cx="138614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Resultante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29149" y="6600761"/>
            <a:ext cx="138614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Autônoma</a:t>
            </a:r>
          </a:p>
        </p:txBody>
      </p:sp>
    </p:spTree>
  </p:cSld>
  <p:clrMapOvr>
    <a:masterClrMapping/>
  </p:clrMapOvr>
  <p:transition spd="fast">
    <p:fade/>
  </p:transition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426858" y="9228125"/>
            <a:ext cx="9434284" cy="1058875"/>
            <a:chOff x="0" y="0"/>
            <a:chExt cx="12579045" cy="14118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579096" cy="1411859"/>
            </a:xfrm>
            <a:custGeom>
              <a:avLst/>
              <a:gdLst/>
              <a:ahLst/>
              <a:cxnLst/>
              <a:rect r="r" b="b" t="t" l="l"/>
              <a:pathLst>
                <a:path h="1411859" w="12579096">
                  <a:moveTo>
                    <a:pt x="0" y="0"/>
                  </a:moveTo>
                  <a:lnTo>
                    <a:pt x="12579096" y="0"/>
                  </a:lnTo>
                  <a:lnTo>
                    <a:pt x="12579096" y="1411859"/>
                  </a:lnTo>
                  <a:lnTo>
                    <a:pt x="0" y="141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857649" y="1554212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7649" y="2110788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7649" y="2667364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5"/>
                </a:lnTo>
                <a:lnTo>
                  <a:pt x="0" y="4613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57649" y="3227087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57649" y="3783663"/>
            <a:ext cx="571500" cy="461326"/>
          </a:xfrm>
          <a:custGeom>
            <a:avLst/>
            <a:gdLst/>
            <a:ahLst/>
            <a:cxnLst/>
            <a:rect r="r" b="b" t="t" l="l"/>
            <a:pathLst>
              <a:path h="461326" w="571500">
                <a:moveTo>
                  <a:pt x="0" y="0"/>
                </a:moveTo>
                <a:lnTo>
                  <a:pt x="571500" y="0"/>
                </a:lnTo>
                <a:lnTo>
                  <a:pt x="571500" y="461326"/>
                </a:lnTo>
                <a:lnTo>
                  <a:pt x="0" y="4613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857649" y="4340239"/>
            <a:ext cx="571500" cy="571500"/>
            <a:chOff x="0" y="0"/>
            <a:chExt cx="762000" cy="762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2000" cy="761048"/>
            </a:xfrm>
            <a:custGeom>
              <a:avLst/>
              <a:gdLst/>
              <a:ahLst/>
              <a:cxnLst/>
              <a:rect r="r" b="b" t="t" l="l"/>
              <a:pathLst>
                <a:path h="761048" w="762000">
                  <a:moveTo>
                    <a:pt x="0" y="0"/>
                  </a:moveTo>
                  <a:lnTo>
                    <a:pt x="762000" y="0"/>
                  </a:lnTo>
                  <a:lnTo>
                    <a:pt x="762000" y="761048"/>
                  </a:lnTo>
                  <a:lnTo>
                    <a:pt x="0" y="761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  <a:ln cap="sq">
              <a:noFill/>
              <a:prstDash val="sysDot"/>
              <a:miter/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62000" cy="762000"/>
            </a:xfrm>
            <a:custGeom>
              <a:avLst/>
              <a:gdLst/>
              <a:ahLst/>
              <a:cxnLst/>
              <a:rect r="r" b="b" t="t" l="l"/>
              <a:pathLst>
                <a:path h="762000" w="762000">
                  <a:moveTo>
                    <a:pt x="0" y="0"/>
                  </a:moveTo>
                  <a:lnTo>
                    <a:pt x="762000" y="0"/>
                  </a:lnTo>
                  <a:lnTo>
                    <a:pt x="7620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025475" y="5513099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4"/>
                </a:lnTo>
                <a:lnTo>
                  <a:pt x="0" y="23555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5475" y="5906118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4"/>
                </a:lnTo>
                <a:lnTo>
                  <a:pt x="0" y="23555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5475" y="6303597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3"/>
                </a:lnTo>
                <a:lnTo>
                  <a:pt x="0" y="23555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5475" y="6700471"/>
            <a:ext cx="235849" cy="235554"/>
          </a:xfrm>
          <a:custGeom>
            <a:avLst/>
            <a:gdLst/>
            <a:ahLst/>
            <a:cxnLst/>
            <a:rect r="r" b="b" t="t" l="l"/>
            <a:pathLst>
              <a:path h="235554" w="235849">
                <a:moveTo>
                  <a:pt x="0" y="0"/>
                </a:moveTo>
                <a:lnTo>
                  <a:pt x="235848" y="0"/>
                </a:lnTo>
                <a:lnTo>
                  <a:pt x="235848" y="235554"/>
                </a:lnTo>
                <a:lnTo>
                  <a:pt x="0" y="23555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974351" y="1028700"/>
            <a:ext cx="7563054" cy="8322480"/>
          </a:xfrm>
          <a:custGeom>
            <a:avLst/>
            <a:gdLst/>
            <a:ahLst/>
            <a:cxnLst/>
            <a:rect r="r" b="b" t="t" l="l"/>
            <a:pathLst>
              <a:path h="8322480" w="7563054">
                <a:moveTo>
                  <a:pt x="0" y="0"/>
                </a:moveTo>
                <a:lnTo>
                  <a:pt x="7563054" y="0"/>
                </a:lnTo>
                <a:lnTo>
                  <a:pt x="7563054" y="8322480"/>
                </a:lnTo>
                <a:lnTo>
                  <a:pt x="0" y="832248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57200" y="245878"/>
            <a:ext cx="15438001" cy="617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b="true" sz="3500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INTEGRAÇÃO ENTRE PROJETOS POR EIXO: AÇÕES TRANSVERSAIS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22913" y="1092327"/>
            <a:ext cx="122159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Legenda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22913" y="5016514"/>
            <a:ext cx="357983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0C3347"/>
                </a:solidFill>
                <a:latin typeface="Poppins Bold"/>
                <a:ea typeface="Poppins Bold"/>
                <a:cs typeface="Poppins Bold"/>
                <a:sym typeface="Poppins Bold"/>
              </a:rPr>
              <a:t>Classificação das ações: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33708" y="1567388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SAA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33708" y="2123963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SES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533708" y="2680539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MAP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33708" y="3240263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RSU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533708" y="3796839"/>
            <a:ext cx="2969035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Projetos do Eixo de PUP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33708" y="4408501"/>
            <a:ext cx="4623734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Projeto de Ações Transversais (PAT)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29149" y="5413389"/>
            <a:ext cx="1743332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Catalisadora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29149" y="5806407"/>
            <a:ext cx="1743332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Articuladora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29149" y="6203886"/>
            <a:ext cx="138614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Resultante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29149" y="6600761"/>
            <a:ext cx="138614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Autônoma</a:t>
            </a:r>
          </a:p>
        </p:txBody>
      </p:sp>
    </p:spTree>
  </p:cSld>
  <p:clrMapOvr>
    <a:masterClrMapping/>
  </p:clrMapOvr>
  <p:transition spd="fast">
    <p:fade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2D59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485084" y="4631112"/>
            <a:ext cx="9388802" cy="1239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78"/>
              </a:lnSpc>
            </a:pPr>
            <a:r>
              <a:rPr lang="en-US" b="true" sz="6998">
                <a:solidFill>
                  <a:srgbClr val="0C334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OBRIGADO!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3563600" y="7128843"/>
            <a:ext cx="4724400" cy="3158157"/>
            <a:chOff x="0" y="0"/>
            <a:chExt cx="6299200" cy="4210876"/>
          </a:xfrm>
        </p:grpSpPr>
        <p:sp>
          <p:nvSpPr>
            <p:cNvPr name="Freeform 4" id="4"/>
            <p:cNvSpPr/>
            <p:nvPr/>
          </p:nvSpPr>
          <p:spPr>
            <a:xfrm flipH="true" flipV="false" rot="0">
              <a:off x="0" y="0"/>
              <a:ext cx="6299200" cy="4210939"/>
            </a:xfrm>
            <a:custGeom>
              <a:avLst/>
              <a:gdLst/>
              <a:ahLst/>
              <a:cxnLst/>
              <a:rect r="r" b="b" t="t" l="l"/>
              <a:pathLst>
                <a:path h="4210939" w="6299200">
                  <a:moveTo>
                    <a:pt x="6299200" y="0"/>
                  </a:moveTo>
                  <a:lnTo>
                    <a:pt x="0" y="0"/>
                  </a:lnTo>
                  <a:lnTo>
                    <a:pt x="0" y="4210939"/>
                  </a:lnTo>
                  <a:lnTo>
                    <a:pt x="6299200" y="4210939"/>
                  </a:lnTo>
                  <a:lnTo>
                    <a:pt x="629920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34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4343400" y="-723900"/>
            <a:ext cx="15021792" cy="5609844"/>
            <a:chOff x="0" y="0"/>
            <a:chExt cx="20029056" cy="74797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029043" cy="7479792"/>
            </a:xfrm>
            <a:custGeom>
              <a:avLst/>
              <a:gdLst/>
              <a:ahLst/>
              <a:cxnLst/>
              <a:rect r="r" b="b" t="t" l="l"/>
              <a:pathLst>
                <a:path h="7479792" w="20029043">
                  <a:moveTo>
                    <a:pt x="0" y="0"/>
                  </a:moveTo>
                  <a:lnTo>
                    <a:pt x="20029043" y="0"/>
                  </a:lnTo>
                  <a:lnTo>
                    <a:pt x="20029043" y="7479792"/>
                  </a:lnTo>
                  <a:lnTo>
                    <a:pt x="0" y="7479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26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353688" y="9528010"/>
            <a:ext cx="8382000" cy="633384"/>
            <a:chOff x="0" y="0"/>
            <a:chExt cx="11176000" cy="84451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176000" cy="844550"/>
            </a:xfrm>
            <a:custGeom>
              <a:avLst/>
              <a:gdLst/>
              <a:ahLst/>
              <a:cxnLst/>
              <a:rect r="r" b="b" t="t" l="l"/>
              <a:pathLst>
                <a:path h="844550" w="11176000">
                  <a:moveTo>
                    <a:pt x="0" y="0"/>
                  </a:moveTo>
                  <a:lnTo>
                    <a:pt x="11176000" y="0"/>
                  </a:lnTo>
                  <a:lnTo>
                    <a:pt x="11176000" y="844550"/>
                  </a:lnTo>
                  <a:lnTo>
                    <a:pt x="0" y="8445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3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DAHNsMIeK_E</dc:identifier>
  <dcterms:modified xsi:type="dcterms:W3CDTF">2011-08-01T06:04:30Z</dcterms:modified>
  <cp:revision>1</cp:revision>
  <dc:title>Equipe FAU_PMSB_Marica_Prognóstico_Audiencias_2026.pptx</dc:title>
</cp:coreProperties>
</file>