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62" r:id="rId3"/>
    <p:sldId id="310" r:id="rId4"/>
    <p:sldId id="380" r:id="rId5"/>
    <p:sldId id="265" r:id="rId6"/>
    <p:sldId id="266" r:id="rId7"/>
    <p:sldId id="389" r:id="rId8"/>
    <p:sldId id="267" r:id="rId9"/>
    <p:sldId id="269" r:id="rId10"/>
    <p:sldId id="400" r:id="rId11"/>
    <p:sldId id="394" r:id="rId12"/>
    <p:sldId id="263" r:id="rId13"/>
    <p:sldId id="274" r:id="rId14"/>
    <p:sldId id="276" r:id="rId15"/>
    <p:sldId id="275" r:id="rId16"/>
    <p:sldId id="258" r:id="rId17"/>
  </p:sldIdLst>
  <p:sldSz cx="18288000" cy="10287000"/>
  <p:notesSz cx="6858000" cy="9144000"/>
  <p:embeddedFontLst>
    <p:embeddedFont>
      <p:font typeface="Arial Rounded MT Bold" panose="020F0704030504030204" pitchFamily="34" charset="0"/>
      <p:regular r:id="rId19"/>
    </p:embeddedFont>
    <p:embeddedFont>
      <p:font typeface="Futura" panose="020B0604020202020204" charset="0"/>
      <p:regular r:id="rId20"/>
    </p:embeddedFont>
    <p:embeddedFont>
      <p:font typeface="Montserrat" panose="00000500000000000000" pitchFamily="2" charset="0"/>
      <p:regular r:id="rId21"/>
      <p:bold r:id="rId22"/>
      <p:italic r:id="rId23"/>
      <p:boldItalic r:id="rId24"/>
    </p:embeddedFont>
    <p:embeddedFont>
      <p:font typeface="Montserrat Classic Bold" panose="020B0604020202020204" charset="0"/>
      <p:regular r:id="rId25"/>
    </p:embeddedFont>
    <p:embeddedFont>
      <p:font typeface="Poppins" panose="00000500000000000000" pitchFamily="2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pos="336" userDrawn="1">
          <p15:clr>
            <a:srgbClr val="A4A3A4"/>
          </p15:clr>
        </p15:guide>
        <p15:guide id="4" orient="horz" pos="626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6DC906-0CBE-C059-D390-EFB4F5DE7403}" name="Julia Nicoláo" initials="JN" userId="a0e7c198fff6ee0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B38896"/>
    <a:srgbClr val="C3D69B"/>
    <a:srgbClr val="FFFFFF"/>
    <a:srgbClr val="E9EFF7"/>
    <a:srgbClr val="FFCC99"/>
    <a:srgbClr val="FFFF99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6" d="100"/>
          <a:sy n="66" d="100"/>
        </p:scale>
        <p:origin x="1818" y="126"/>
      </p:cViewPr>
      <p:guideLst>
        <p:guide orient="horz" pos="2136"/>
        <p:guide pos="2880"/>
        <p:guide pos="336"/>
        <p:guide orient="horz" pos="62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F53764-9922-4F5B-A32F-A2CDF40711D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E1E545-0A6B-4CC9-90FE-511466440664}">
      <dgm:prSet/>
      <dgm:spPr/>
      <dgm:t>
        <a:bodyPr/>
        <a:lstStyle/>
        <a:p>
          <a:r>
            <a:rPr lang="pt-BR" dirty="0"/>
            <a:t>Visitas de campo</a:t>
          </a:r>
          <a:endParaRPr lang="en-US" dirty="0"/>
        </a:p>
      </dgm:t>
    </dgm:pt>
    <dgm:pt modelId="{A5B4EABF-42FC-4583-B09E-9F579764FA0D}" type="parTrans" cxnId="{E7623302-11CD-4B8C-BAED-DEBA2B5CB45D}">
      <dgm:prSet/>
      <dgm:spPr/>
      <dgm:t>
        <a:bodyPr/>
        <a:lstStyle/>
        <a:p>
          <a:endParaRPr lang="en-US"/>
        </a:p>
      </dgm:t>
    </dgm:pt>
    <dgm:pt modelId="{C5D23ECD-28B8-4844-907B-2748DC5E79D6}" type="sibTrans" cxnId="{E7623302-11CD-4B8C-BAED-DEBA2B5CB45D}">
      <dgm:prSet/>
      <dgm:spPr/>
      <dgm:t>
        <a:bodyPr/>
        <a:lstStyle/>
        <a:p>
          <a:endParaRPr lang="en-US"/>
        </a:p>
      </dgm:t>
    </dgm:pt>
    <dgm:pt modelId="{DACA8382-CF5B-4D77-9F4A-EDD8C54EE0D0}">
      <dgm:prSet/>
      <dgm:spPr/>
      <dgm:t>
        <a:bodyPr/>
        <a:lstStyle/>
        <a:p>
          <a:r>
            <a:rPr lang="pt-BR"/>
            <a:t>Análise de estudos pregressos</a:t>
          </a:r>
          <a:endParaRPr lang="en-US"/>
        </a:p>
      </dgm:t>
    </dgm:pt>
    <dgm:pt modelId="{29E4AC46-46EB-45C8-A769-7331A9E94B53}" type="parTrans" cxnId="{51FCD447-8794-4747-AEF9-F0B1AC4C0ABF}">
      <dgm:prSet/>
      <dgm:spPr/>
      <dgm:t>
        <a:bodyPr/>
        <a:lstStyle/>
        <a:p>
          <a:endParaRPr lang="en-US"/>
        </a:p>
      </dgm:t>
    </dgm:pt>
    <dgm:pt modelId="{36E8AC7D-1F76-4E0A-ADEA-494694627389}" type="sibTrans" cxnId="{51FCD447-8794-4747-AEF9-F0B1AC4C0ABF}">
      <dgm:prSet/>
      <dgm:spPr/>
      <dgm:t>
        <a:bodyPr/>
        <a:lstStyle/>
        <a:p>
          <a:endParaRPr lang="en-US"/>
        </a:p>
      </dgm:t>
    </dgm:pt>
    <dgm:pt modelId="{043009B0-0D37-49AA-AF82-1E007CC54353}">
      <dgm:prSet/>
      <dgm:spPr/>
      <dgm:t>
        <a:bodyPr/>
        <a:lstStyle/>
        <a:p>
          <a:r>
            <a:rPr lang="pt-BR"/>
            <a:t>Levantamento e análise de dados secundários</a:t>
          </a:r>
          <a:endParaRPr lang="en-US"/>
        </a:p>
      </dgm:t>
    </dgm:pt>
    <dgm:pt modelId="{D1A5DC38-0E4A-4E9D-AA8E-B578ED712C31}" type="parTrans" cxnId="{DD37BE5D-FD24-4280-92C4-067E9BC63989}">
      <dgm:prSet/>
      <dgm:spPr/>
      <dgm:t>
        <a:bodyPr/>
        <a:lstStyle/>
        <a:p>
          <a:endParaRPr lang="en-US"/>
        </a:p>
      </dgm:t>
    </dgm:pt>
    <dgm:pt modelId="{BDC3FF61-404B-42F8-A0A9-C900C103FFF0}" type="sibTrans" cxnId="{DD37BE5D-FD24-4280-92C4-067E9BC63989}">
      <dgm:prSet/>
      <dgm:spPr/>
      <dgm:t>
        <a:bodyPr/>
        <a:lstStyle/>
        <a:p>
          <a:endParaRPr lang="en-US"/>
        </a:p>
      </dgm:t>
    </dgm:pt>
    <dgm:pt modelId="{2AF191CB-787D-43E5-95D3-A7803E03CB23}" type="pres">
      <dgm:prSet presAssocID="{4EF53764-9922-4F5B-A32F-A2CDF40711DA}" presName="root" presStyleCnt="0">
        <dgm:presLayoutVars>
          <dgm:dir/>
          <dgm:resizeHandles val="exact"/>
        </dgm:presLayoutVars>
      </dgm:prSet>
      <dgm:spPr/>
    </dgm:pt>
    <dgm:pt modelId="{1A38B734-7E44-4E49-B69A-B61512486A35}" type="pres">
      <dgm:prSet presAssocID="{2DE1E545-0A6B-4CC9-90FE-511466440664}" presName="compNode" presStyleCnt="0"/>
      <dgm:spPr/>
    </dgm:pt>
    <dgm:pt modelId="{08019B73-301F-4E58-8285-255DC54429E3}" type="pres">
      <dgm:prSet presAssocID="{2DE1E545-0A6B-4CC9-90FE-511466440664}" presName="bgRect" presStyleLbl="bgShp" presStyleIdx="0" presStyleCnt="3"/>
      <dgm:spPr/>
    </dgm:pt>
    <dgm:pt modelId="{89DA8F77-8F7E-4B2A-A4D0-9206B61ECAC3}" type="pres">
      <dgm:prSet presAssocID="{2DE1E545-0A6B-4CC9-90FE-511466440664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minhada"/>
        </a:ext>
      </dgm:extLst>
    </dgm:pt>
    <dgm:pt modelId="{41FF0CFA-3A16-431E-B34F-039A07E3A9F6}" type="pres">
      <dgm:prSet presAssocID="{2DE1E545-0A6B-4CC9-90FE-511466440664}" presName="spaceRect" presStyleCnt="0"/>
      <dgm:spPr/>
    </dgm:pt>
    <dgm:pt modelId="{F08DE560-4372-46BC-8026-88BBC5AB33E5}" type="pres">
      <dgm:prSet presAssocID="{2DE1E545-0A6B-4CC9-90FE-511466440664}" presName="parTx" presStyleLbl="revTx" presStyleIdx="0" presStyleCnt="3">
        <dgm:presLayoutVars>
          <dgm:chMax val="0"/>
          <dgm:chPref val="0"/>
        </dgm:presLayoutVars>
      </dgm:prSet>
      <dgm:spPr/>
    </dgm:pt>
    <dgm:pt modelId="{D4283144-8BFF-4B48-AB17-FBAFF70B0E8B}" type="pres">
      <dgm:prSet presAssocID="{C5D23ECD-28B8-4844-907B-2748DC5E79D6}" presName="sibTrans" presStyleCnt="0"/>
      <dgm:spPr/>
    </dgm:pt>
    <dgm:pt modelId="{98B5A42D-0FCB-4F83-9CFA-FCF3F8A17836}" type="pres">
      <dgm:prSet presAssocID="{DACA8382-CF5B-4D77-9F4A-EDD8C54EE0D0}" presName="compNode" presStyleCnt="0"/>
      <dgm:spPr/>
    </dgm:pt>
    <dgm:pt modelId="{B803BF6D-3BA7-498E-B0B6-EE9B8ACE4E79}" type="pres">
      <dgm:prSet presAssocID="{DACA8382-CF5B-4D77-9F4A-EDD8C54EE0D0}" presName="bgRect" presStyleLbl="bgShp" presStyleIdx="1" presStyleCnt="3"/>
      <dgm:spPr/>
    </dgm:pt>
    <dgm:pt modelId="{B06D80D2-5C29-49B3-A3F5-A5877E714F80}" type="pres">
      <dgm:prSet presAssocID="{DACA8382-CF5B-4D77-9F4A-EDD8C54EE0D0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vros na prateleira com preenchimento sólido"/>
        </a:ext>
      </dgm:extLst>
    </dgm:pt>
    <dgm:pt modelId="{515E1F9E-50D2-41D0-9951-B229E43B5950}" type="pres">
      <dgm:prSet presAssocID="{DACA8382-CF5B-4D77-9F4A-EDD8C54EE0D0}" presName="spaceRect" presStyleCnt="0"/>
      <dgm:spPr/>
    </dgm:pt>
    <dgm:pt modelId="{FA0B37DE-EDE8-4ACC-9E27-8DB99AD18EAA}" type="pres">
      <dgm:prSet presAssocID="{DACA8382-CF5B-4D77-9F4A-EDD8C54EE0D0}" presName="parTx" presStyleLbl="revTx" presStyleIdx="1" presStyleCnt="3">
        <dgm:presLayoutVars>
          <dgm:chMax val="0"/>
          <dgm:chPref val="0"/>
        </dgm:presLayoutVars>
      </dgm:prSet>
      <dgm:spPr/>
    </dgm:pt>
    <dgm:pt modelId="{ED3ECDBE-7327-45F1-B67D-AF6C734A4A90}" type="pres">
      <dgm:prSet presAssocID="{36E8AC7D-1F76-4E0A-ADEA-494694627389}" presName="sibTrans" presStyleCnt="0"/>
      <dgm:spPr/>
    </dgm:pt>
    <dgm:pt modelId="{FF2EB017-E005-4593-8810-B5C0AEA30124}" type="pres">
      <dgm:prSet presAssocID="{043009B0-0D37-49AA-AF82-1E007CC54353}" presName="compNode" presStyleCnt="0"/>
      <dgm:spPr/>
    </dgm:pt>
    <dgm:pt modelId="{24976C99-37DA-4F36-A465-FE5B840FF337}" type="pres">
      <dgm:prSet presAssocID="{043009B0-0D37-49AA-AF82-1E007CC54353}" presName="bgRect" presStyleLbl="bgShp" presStyleIdx="2" presStyleCnt="3"/>
      <dgm:spPr/>
    </dgm:pt>
    <dgm:pt modelId="{4A74ECAA-2967-493A-A244-B3A936217957}" type="pres">
      <dgm:prSet presAssocID="{043009B0-0D37-49AA-AF82-1E007CC54353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00CEAA3B-35AA-4456-AC9D-4F84FA2FB5F0}" type="pres">
      <dgm:prSet presAssocID="{043009B0-0D37-49AA-AF82-1E007CC54353}" presName="spaceRect" presStyleCnt="0"/>
      <dgm:spPr/>
    </dgm:pt>
    <dgm:pt modelId="{CC4E0C11-6361-41F7-B943-501CDF974F9F}" type="pres">
      <dgm:prSet presAssocID="{043009B0-0D37-49AA-AF82-1E007CC54353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7623302-11CD-4B8C-BAED-DEBA2B5CB45D}" srcId="{4EF53764-9922-4F5B-A32F-A2CDF40711DA}" destId="{2DE1E545-0A6B-4CC9-90FE-511466440664}" srcOrd="0" destOrd="0" parTransId="{A5B4EABF-42FC-4583-B09E-9F579764FA0D}" sibTransId="{C5D23ECD-28B8-4844-907B-2748DC5E79D6}"/>
    <dgm:cxn modelId="{1E93462A-4677-4223-9293-D8ACD0EF800E}" type="presOf" srcId="{DACA8382-CF5B-4D77-9F4A-EDD8C54EE0D0}" destId="{FA0B37DE-EDE8-4ACC-9E27-8DB99AD18EAA}" srcOrd="0" destOrd="0" presId="urn:microsoft.com/office/officeart/2018/2/layout/IconVerticalSolidList"/>
    <dgm:cxn modelId="{DD37BE5D-FD24-4280-92C4-067E9BC63989}" srcId="{4EF53764-9922-4F5B-A32F-A2CDF40711DA}" destId="{043009B0-0D37-49AA-AF82-1E007CC54353}" srcOrd="2" destOrd="0" parTransId="{D1A5DC38-0E4A-4E9D-AA8E-B578ED712C31}" sibTransId="{BDC3FF61-404B-42F8-A0A9-C900C103FFF0}"/>
    <dgm:cxn modelId="{51FCD447-8794-4747-AEF9-F0B1AC4C0ABF}" srcId="{4EF53764-9922-4F5B-A32F-A2CDF40711DA}" destId="{DACA8382-CF5B-4D77-9F4A-EDD8C54EE0D0}" srcOrd="1" destOrd="0" parTransId="{29E4AC46-46EB-45C8-A769-7331A9E94B53}" sibTransId="{36E8AC7D-1F76-4E0A-ADEA-494694627389}"/>
    <dgm:cxn modelId="{C00E8C6F-7044-4C84-AECE-11C9BC00A7C6}" type="presOf" srcId="{4EF53764-9922-4F5B-A32F-A2CDF40711DA}" destId="{2AF191CB-787D-43E5-95D3-A7803E03CB23}" srcOrd="0" destOrd="0" presId="urn:microsoft.com/office/officeart/2018/2/layout/IconVerticalSolidList"/>
    <dgm:cxn modelId="{360961B2-1F71-448E-9321-684D4F55317A}" type="presOf" srcId="{043009B0-0D37-49AA-AF82-1E007CC54353}" destId="{CC4E0C11-6361-41F7-B943-501CDF974F9F}" srcOrd="0" destOrd="0" presId="urn:microsoft.com/office/officeart/2018/2/layout/IconVerticalSolidList"/>
    <dgm:cxn modelId="{4F037AC2-DE5C-4916-8F4B-89D57A8AC119}" type="presOf" srcId="{2DE1E545-0A6B-4CC9-90FE-511466440664}" destId="{F08DE560-4372-46BC-8026-88BBC5AB33E5}" srcOrd="0" destOrd="0" presId="urn:microsoft.com/office/officeart/2018/2/layout/IconVerticalSolidList"/>
    <dgm:cxn modelId="{60FC0524-D8F8-4386-AE75-9838A999EC1C}" type="presParOf" srcId="{2AF191CB-787D-43E5-95D3-A7803E03CB23}" destId="{1A38B734-7E44-4E49-B69A-B61512486A35}" srcOrd="0" destOrd="0" presId="urn:microsoft.com/office/officeart/2018/2/layout/IconVerticalSolidList"/>
    <dgm:cxn modelId="{20A58A3D-9C5D-40F9-B0DE-FF36CE2D4D43}" type="presParOf" srcId="{1A38B734-7E44-4E49-B69A-B61512486A35}" destId="{08019B73-301F-4E58-8285-255DC54429E3}" srcOrd="0" destOrd="0" presId="urn:microsoft.com/office/officeart/2018/2/layout/IconVerticalSolidList"/>
    <dgm:cxn modelId="{B3DBE016-9DA6-4F84-B0DA-0BFD9BF02AB9}" type="presParOf" srcId="{1A38B734-7E44-4E49-B69A-B61512486A35}" destId="{89DA8F77-8F7E-4B2A-A4D0-9206B61ECAC3}" srcOrd="1" destOrd="0" presId="urn:microsoft.com/office/officeart/2018/2/layout/IconVerticalSolidList"/>
    <dgm:cxn modelId="{74D3D717-FD3A-4F85-A189-2DCB56BF9640}" type="presParOf" srcId="{1A38B734-7E44-4E49-B69A-B61512486A35}" destId="{41FF0CFA-3A16-431E-B34F-039A07E3A9F6}" srcOrd="2" destOrd="0" presId="urn:microsoft.com/office/officeart/2018/2/layout/IconVerticalSolidList"/>
    <dgm:cxn modelId="{74006757-8381-45D3-83A6-8FE54B6FEF4C}" type="presParOf" srcId="{1A38B734-7E44-4E49-B69A-B61512486A35}" destId="{F08DE560-4372-46BC-8026-88BBC5AB33E5}" srcOrd="3" destOrd="0" presId="urn:microsoft.com/office/officeart/2018/2/layout/IconVerticalSolidList"/>
    <dgm:cxn modelId="{DA2BBC49-DCDC-469A-B0AE-701BE0D1CF35}" type="presParOf" srcId="{2AF191CB-787D-43E5-95D3-A7803E03CB23}" destId="{D4283144-8BFF-4B48-AB17-FBAFF70B0E8B}" srcOrd="1" destOrd="0" presId="urn:microsoft.com/office/officeart/2018/2/layout/IconVerticalSolidList"/>
    <dgm:cxn modelId="{254FD3FE-877E-4D7A-9D2C-B95E9322C9F7}" type="presParOf" srcId="{2AF191CB-787D-43E5-95D3-A7803E03CB23}" destId="{98B5A42D-0FCB-4F83-9CFA-FCF3F8A17836}" srcOrd="2" destOrd="0" presId="urn:microsoft.com/office/officeart/2018/2/layout/IconVerticalSolidList"/>
    <dgm:cxn modelId="{F31978BC-F986-44FF-A756-E1EEFC89A410}" type="presParOf" srcId="{98B5A42D-0FCB-4F83-9CFA-FCF3F8A17836}" destId="{B803BF6D-3BA7-498E-B0B6-EE9B8ACE4E79}" srcOrd="0" destOrd="0" presId="urn:microsoft.com/office/officeart/2018/2/layout/IconVerticalSolidList"/>
    <dgm:cxn modelId="{042ADDC4-A144-467B-8874-FD273B216A8F}" type="presParOf" srcId="{98B5A42D-0FCB-4F83-9CFA-FCF3F8A17836}" destId="{B06D80D2-5C29-49B3-A3F5-A5877E714F80}" srcOrd="1" destOrd="0" presId="urn:microsoft.com/office/officeart/2018/2/layout/IconVerticalSolidList"/>
    <dgm:cxn modelId="{DC0C7771-CC55-404F-98BC-0376336CB54B}" type="presParOf" srcId="{98B5A42D-0FCB-4F83-9CFA-FCF3F8A17836}" destId="{515E1F9E-50D2-41D0-9951-B229E43B5950}" srcOrd="2" destOrd="0" presId="urn:microsoft.com/office/officeart/2018/2/layout/IconVerticalSolidList"/>
    <dgm:cxn modelId="{33FC8D83-025A-451C-8F11-94EF6B1150FD}" type="presParOf" srcId="{98B5A42D-0FCB-4F83-9CFA-FCF3F8A17836}" destId="{FA0B37DE-EDE8-4ACC-9E27-8DB99AD18EAA}" srcOrd="3" destOrd="0" presId="urn:microsoft.com/office/officeart/2018/2/layout/IconVerticalSolidList"/>
    <dgm:cxn modelId="{BA43C036-3384-4EFB-AAC6-77F3320857C1}" type="presParOf" srcId="{2AF191CB-787D-43E5-95D3-A7803E03CB23}" destId="{ED3ECDBE-7327-45F1-B67D-AF6C734A4A90}" srcOrd="3" destOrd="0" presId="urn:microsoft.com/office/officeart/2018/2/layout/IconVerticalSolidList"/>
    <dgm:cxn modelId="{5F56012C-ED82-4B05-84C3-DFC8BF7B5FB4}" type="presParOf" srcId="{2AF191CB-787D-43E5-95D3-A7803E03CB23}" destId="{FF2EB017-E005-4593-8810-B5C0AEA30124}" srcOrd="4" destOrd="0" presId="urn:microsoft.com/office/officeart/2018/2/layout/IconVerticalSolidList"/>
    <dgm:cxn modelId="{44F9253F-A5E0-4C55-A6BF-B419A07178EA}" type="presParOf" srcId="{FF2EB017-E005-4593-8810-B5C0AEA30124}" destId="{24976C99-37DA-4F36-A465-FE5B840FF337}" srcOrd="0" destOrd="0" presId="urn:microsoft.com/office/officeart/2018/2/layout/IconVerticalSolidList"/>
    <dgm:cxn modelId="{1C209A09-12F5-4BD3-AE47-B42BB6964B90}" type="presParOf" srcId="{FF2EB017-E005-4593-8810-B5C0AEA30124}" destId="{4A74ECAA-2967-493A-A244-B3A936217957}" srcOrd="1" destOrd="0" presId="urn:microsoft.com/office/officeart/2018/2/layout/IconVerticalSolidList"/>
    <dgm:cxn modelId="{6B08EAE4-79C4-4D7D-9741-3F88CF66423B}" type="presParOf" srcId="{FF2EB017-E005-4593-8810-B5C0AEA30124}" destId="{00CEAA3B-35AA-4456-AC9D-4F84FA2FB5F0}" srcOrd="2" destOrd="0" presId="urn:microsoft.com/office/officeart/2018/2/layout/IconVerticalSolidList"/>
    <dgm:cxn modelId="{4F307ACA-40D1-4FAF-AF0C-DA821BADC5F0}" type="presParOf" srcId="{FF2EB017-E005-4593-8810-B5C0AEA30124}" destId="{CC4E0C11-6361-41F7-B943-501CDF974F9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019B73-301F-4E58-8285-255DC54429E3}">
      <dsp:nvSpPr>
        <dsp:cNvPr id="0" name=""/>
        <dsp:cNvSpPr/>
      </dsp:nvSpPr>
      <dsp:spPr>
        <a:xfrm>
          <a:off x="0" y="978"/>
          <a:ext cx="17747843" cy="228877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DA8F77-8F7E-4B2A-A4D0-9206B61ECAC3}">
      <dsp:nvSpPr>
        <dsp:cNvPr id="0" name=""/>
        <dsp:cNvSpPr/>
      </dsp:nvSpPr>
      <dsp:spPr>
        <a:xfrm>
          <a:off x="692353" y="515951"/>
          <a:ext cx="1258824" cy="12588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8DE560-4372-46BC-8026-88BBC5AB33E5}">
      <dsp:nvSpPr>
        <dsp:cNvPr id="0" name=""/>
        <dsp:cNvSpPr/>
      </dsp:nvSpPr>
      <dsp:spPr>
        <a:xfrm>
          <a:off x="2643532" y="978"/>
          <a:ext cx="15104310" cy="2288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228" tIns="242228" rIns="242228" bIns="24222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Visitas de campo</a:t>
          </a:r>
          <a:endParaRPr lang="en-US" sz="2500" kern="1200" dirty="0"/>
        </a:p>
      </dsp:txBody>
      <dsp:txXfrm>
        <a:off x="2643532" y="978"/>
        <a:ext cx="15104310" cy="2288772"/>
      </dsp:txXfrm>
    </dsp:sp>
    <dsp:sp modelId="{B803BF6D-3BA7-498E-B0B6-EE9B8ACE4E79}">
      <dsp:nvSpPr>
        <dsp:cNvPr id="0" name=""/>
        <dsp:cNvSpPr/>
      </dsp:nvSpPr>
      <dsp:spPr>
        <a:xfrm>
          <a:off x="0" y="2861943"/>
          <a:ext cx="17747843" cy="228877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6D80D2-5C29-49B3-A3F5-A5877E714F80}">
      <dsp:nvSpPr>
        <dsp:cNvPr id="0" name=""/>
        <dsp:cNvSpPr/>
      </dsp:nvSpPr>
      <dsp:spPr>
        <a:xfrm>
          <a:off x="692353" y="3376917"/>
          <a:ext cx="1258824" cy="1258824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0B37DE-EDE8-4ACC-9E27-8DB99AD18EAA}">
      <dsp:nvSpPr>
        <dsp:cNvPr id="0" name=""/>
        <dsp:cNvSpPr/>
      </dsp:nvSpPr>
      <dsp:spPr>
        <a:xfrm>
          <a:off x="2643532" y="2861943"/>
          <a:ext cx="15104310" cy="2288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228" tIns="242228" rIns="242228" bIns="24222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/>
            <a:t>Análise de estudos pregressos</a:t>
          </a:r>
          <a:endParaRPr lang="en-US" sz="2500" kern="1200"/>
        </a:p>
      </dsp:txBody>
      <dsp:txXfrm>
        <a:off x="2643532" y="2861943"/>
        <a:ext cx="15104310" cy="2288772"/>
      </dsp:txXfrm>
    </dsp:sp>
    <dsp:sp modelId="{24976C99-37DA-4F36-A465-FE5B840FF337}">
      <dsp:nvSpPr>
        <dsp:cNvPr id="0" name=""/>
        <dsp:cNvSpPr/>
      </dsp:nvSpPr>
      <dsp:spPr>
        <a:xfrm>
          <a:off x="0" y="5722909"/>
          <a:ext cx="17747843" cy="228877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74ECAA-2967-493A-A244-B3A936217957}">
      <dsp:nvSpPr>
        <dsp:cNvPr id="0" name=""/>
        <dsp:cNvSpPr/>
      </dsp:nvSpPr>
      <dsp:spPr>
        <a:xfrm>
          <a:off x="692353" y="6237883"/>
          <a:ext cx="1258824" cy="12588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4E0C11-6361-41F7-B943-501CDF974F9F}">
      <dsp:nvSpPr>
        <dsp:cNvPr id="0" name=""/>
        <dsp:cNvSpPr/>
      </dsp:nvSpPr>
      <dsp:spPr>
        <a:xfrm>
          <a:off x="2643532" y="5722909"/>
          <a:ext cx="15104310" cy="2288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2228" tIns="242228" rIns="242228" bIns="242228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/>
            <a:t>Levantamento e análise de dados secundários</a:t>
          </a:r>
          <a:endParaRPr lang="en-US" sz="2500" kern="1200"/>
        </a:p>
      </dsp:txBody>
      <dsp:txXfrm>
        <a:off x="2643532" y="5722909"/>
        <a:ext cx="15104310" cy="22887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1D29E-F530-4196-A25D-7A602FF9CA2B}" type="datetimeFigureOut">
              <a:rPr lang="pt-BR" smtClean="0"/>
              <a:t>30/06/2026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057AA-7C03-470D-9711-2907343486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8347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057AA-7C03-470D-9711-29073434864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2534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16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7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5" Type="http://schemas.openxmlformats.org/officeDocument/2006/relationships/image" Target="../media/image7.png"/><Relationship Id="rId4" Type="http://schemas.openxmlformats.org/officeDocument/2006/relationships/image" Target="../media/image3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6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8.svg"/><Relationship Id="rId4" Type="http://schemas.openxmlformats.org/officeDocument/2006/relationships/image" Target="../media/image3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47700"/>
            <a:ext cx="18288000" cy="10287001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C19E1C46-45A6-CA6D-8B4D-1010DB8EC42B}"/>
              </a:ext>
            </a:extLst>
          </p:cNvPr>
          <p:cNvSpPr/>
          <p:nvPr/>
        </p:nvSpPr>
        <p:spPr>
          <a:xfrm>
            <a:off x="-10893" y="9258300"/>
            <a:ext cx="18375093" cy="1028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oup 9"/>
          <p:cNvGrpSpPr/>
          <p:nvPr/>
        </p:nvGrpSpPr>
        <p:grpSpPr>
          <a:xfrm>
            <a:off x="754843" y="647700"/>
            <a:ext cx="16778313" cy="5066921"/>
            <a:chOff x="0" y="-3116090"/>
            <a:chExt cx="20764568" cy="6755893"/>
          </a:xfrm>
        </p:grpSpPr>
        <p:sp>
          <p:nvSpPr>
            <p:cNvPr id="10" name="TextBox 10"/>
            <p:cNvSpPr txBox="1"/>
            <p:nvPr/>
          </p:nvSpPr>
          <p:spPr>
            <a:xfrm>
              <a:off x="0" y="2913151"/>
              <a:ext cx="20764568" cy="7266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endParaRPr lang="pt-BR" noProof="0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4893" y="-3116090"/>
              <a:ext cx="20719673" cy="42062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pt-BR" sz="3600" b="1" noProof="0" dirty="0">
                  <a:solidFill>
                    <a:srgbClr val="C00000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REVISÃO DO PLANO MUNICIPAL DE SANEAMENTO BÁSICO DE MARICÁ</a:t>
              </a:r>
            </a:p>
            <a:p>
              <a:pPr algn="ctr">
                <a:lnSpc>
                  <a:spcPts val="4200"/>
                </a:lnSpc>
              </a:pPr>
              <a:endParaRPr lang="pt-BR" sz="3000" b="1" noProof="0" dirty="0">
                <a:solidFill>
                  <a:srgbClr val="A6A6A6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endParaRPr>
            </a:p>
            <a:p>
              <a:pPr algn="ctr">
                <a:lnSpc>
                  <a:spcPts val="4200"/>
                </a:lnSpc>
              </a:pPr>
              <a:r>
                <a:rPr lang="pt-BR" sz="3500" b="1" noProof="0" dirty="0">
                  <a:solidFill>
                    <a:srgbClr val="0C3347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Audiência Pública</a:t>
              </a:r>
            </a:p>
            <a:p>
              <a:pPr algn="ctr">
                <a:lnSpc>
                  <a:spcPts val="4200"/>
                </a:lnSpc>
              </a:pPr>
              <a:endParaRPr lang="pt-BR" sz="3500" b="1" dirty="0">
                <a:solidFill>
                  <a:srgbClr val="0C334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endParaRPr>
            </a:p>
            <a:p>
              <a:pPr algn="ctr">
                <a:lnSpc>
                  <a:spcPts val="4200"/>
                </a:lnSpc>
              </a:pPr>
              <a:r>
                <a:rPr lang="pt-BR" sz="3500" b="1" dirty="0">
                  <a:solidFill>
                    <a:srgbClr val="0C3347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ETAPA</a:t>
              </a:r>
              <a:endParaRPr lang="pt-BR" sz="3500" b="1" noProof="0" dirty="0">
                <a:solidFill>
                  <a:srgbClr val="0C334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endParaRPr>
            </a:p>
            <a:p>
              <a:pPr algn="ctr">
                <a:lnSpc>
                  <a:spcPts val="4200"/>
                </a:lnSpc>
              </a:pPr>
              <a:r>
                <a:rPr lang="pt-BR" sz="3500" b="1" dirty="0">
                  <a:solidFill>
                    <a:srgbClr val="0C3347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Prognóstico e Plano de Ações</a:t>
              </a:r>
              <a:endParaRPr lang="pt-BR" sz="3500" b="1" noProof="0" dirty="0">
                <a:solidFill>
                  <a:srgbClr val="0C334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115215" y="3342707"/>
            <a:ext cx="5158271" cy="37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50"/>
              </a:lnSpc>
              <a:spcBef>
                <a:spcPct val="0"/>
              </a:spcBef>
            </a:pPr>
            <a:r>
              <a:rPr lang="pt-BR" sz="2500" dirty="0">
                <a:solidFill>
                  <a:srgbClr val="0C3347"/>
                </a:solidFill>
                <a:latin typeface="Futura"/>
                <a:ea typeface="Futura"/>
                <a:cs typeface="Futura"/>
                <a:sym typeface="Futura"/>
              </a:rPr>
              <a:t>01 e 02</a:t>
            </a:r>
            <a:r>
              <a:rPr lang="pt-BR" sz="2500" noProof="0" dirty="0">
                <a:solidFill>
                  <a:srgbClr val="0C3347"/>
                </a:solidFill>
                <a:latin typeface="Futura"/>
                <a:ea typeface="Futura"/>
                <a:cs typeface="Futura"/>
                <a:sym typeface="Futura"/>
              </a:rPr>
              <a:t> de julho de 2026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599" y="9266230"/>
            <a:ext cx="9448800" cy="10588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92B36BA0-0C8C-4341-A3F7-33A9968D8B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2368891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StackedSequentialRowTable"/>
                  </p202:designTagLst>
                </p202:designPr>
              </p:ext>
            </p:extLst>
          </p:nvPr>
        </p:nvGraphicFramePr>
        <p:xfrm>
          <a:off x="5334000" y="3934691"/>
          <a:ext cx="11613642" cy="476726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886980">
                  <a:extLst>
                    <a:ext uri="{9D8B030D-6E8A-4147-A177-3AD203B41FA5}">
                      <a16:colId xmlns:a16="http://schemas.microsoft.com/office/drawing/2014/main" val="3244169250"/>
                    </a:ext>
                  </a:extLst>
                </a:gridCol>
                <a:gridCol w="8726662">
                  <a:extLst>
                    <a:ext uri="{9D8B030D-6E8A-4147-A177-3AD203B41FA5}">
                      <a16:colId xmlns:a16="http://schemas.microsoft.com/office/drawing/2014/main" val="2441574923"/>
                    </a:ext>
                  </a:extLst>
                </a:gridCol>
              </a:tblGrid>
              <a:tr h="949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4400" b="1" cap="none" spc="0">
                          <a:solidFill>
                            <a:schemeClr val="accent1"/>
                          </a:solidFill>
                        </a:rPr>
                        <a:t>01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BR" sz="3200" b="0" cap="none" spc="0" dirty="0">
                          <a:solidFill>
                            <a:schemeClr val="tx1"/>
                          </a:solidFill>
                        </a:rPr>
                        <a:t>Mesa de Abertura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651191"/>
                  </a:ext>
                </a:extLst>
              </a:tr>
              <a:tr h="949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4400" b="1" cap="none" spc="0" dirty="0">
                          <a:solidFill>
                            <a:schemeClr val="accent1"/>
                          </a:solidFill>
                        </a:rPr>
                        <a:t>02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BR" sz="3200" b="0" cap="none" spc="0" dirty="0">
                          <a:solidFill>
                            <a:schemeClr val="tx1"/>
                          </a:solidFill>
                        </a:rPr>
                        <a:t>Introdução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2136528"/>
                  </a:ext>
                </a:extLst>
              </a:tr>
              <a:tr h="949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4400" b="1" cap="none" spc="0" dirty="0">
                          <a:solidFill>
                            <a:schemeClr val="accent1"/>
                          </a:solidFill>
                        </a:rPr>
                        <a:t>03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BR" sz="3200" b="0" cap="none" spc="0" dirty="0">
                          <a:solidFill>
                            <a:schemeClr val="tx1"/>
                          </a:solidFill>
                        </a:rPr>
                        <a:t>Apresentação dos Eixos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8901489"/>
                  </a:ext>
                </a:extLst>
              </a:tr>
              <a:tr h="949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4400" b="1" cap="none" spc="0" dirty="0">
                          <a:solidFill>
                            <a:schemeClr val="accent1"/>
                          </a:solidFill>
                        </a:rPr>
                        <a:t>04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BR" sz="3200" b="0" cap="none" spc="0" dirty="0">
                          <a:solidFill>
                            <a:schemeClr val="tx1"/>
                          </a:solidFill>
                        </a:rPr>
                        <a:t>Dinâmica Grupos Eixo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431883"/>
                  </a:ext>
                </a:extLst>
              </a:tr>
              <a:tr h="949262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t-BR" sz="4400" b="1" cap="none" spc="0" dirty="0">
                        <a:solidFill>
                          <a:schemeClr val="accent1"/>
                        </a:solidFill>
                      </a:endParaRP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pt-BR" sz="3200" b="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72330"/>
                  </a:ext>
                </a:extLst>
              </a:tr>
            </a:tbl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04CE426C-561D-1452-5EB4-4CCFE4A86F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-647700"/>
            <a:ext cx="15021788" cy="560984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14F8FD0-4CC6-A2B5-409C-9FC25BEB76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B793A09C-D97B-2F47-ED18-A650D15B0F4C}"/>
              </a:ext>
            </a:extLst>
          </p:cNvPr>
          <p:cNvSpPr txBox="1"/>
          <p:nvPr/>
        </p:nvSpPr>
        <p:spPr>
          <a:xfrm>
            <a:off x="838200" y="4076700"/>
            <a:ext cx="7120389" cy="588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dirty="0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AGENDA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BFE9E469-E1F7-A59D-0577-69637CCE0ADE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</p:spTree>
    <p:extLst>
      <p:ext uri="{BB962C8B-B14F-4D97-AF65-F5344CB8AC3E}">
        <p14:creationId xmlns:p14="http://schemas.microsoft.com/office/powerpoint/2010/main" val="1339151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 txBox="1"/>
          <p:nvPr/>
        </p:nvSpPr>
        <p:spPr>
          <a:xfrm>
            <a:off x="533400" y="1672707"/>
            <a:ext cx="7120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APRESENTAÇÃO</a:t>
            </a:r>
            <a:endParaRPr sz="4000" b="1" i="0" u="none" strike="noStrike" cap="none" dirty="0">
              <a:solidFill>
                <a:srgbClr val="0C334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16"/>
          <p:cNvSpPr txBox="1"/>
          <p:nvPr/>
        </p:nvSpPr>
        <p:spPr>
          <a:xfrm>
            <a:off x="1373945" y="2476500"/>
            <a:ext cx="15789434" cy="717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Objetivo: </a:t>
            </a:r>
            <a:r>
              <a:rPr lang="pt-BR" sz="32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apresentar os Programas, Projetos e Ações para o Saneamento</a:t>
            </a:r>
          </a:p>
          <a:p>
            <a:pPr marL="900113" marR="0" lvl="0" indent="-900113" rt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320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(i)</a:t>
            </a:r>
            <a:r>
              <a:rPr lang="pt-BR" sz="32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	Apresentação das metas por eixo definidas para o horizonte de planejamento; </a:t>
            </a:r>
          </a:p>
          <a:p>
            <a:pPr marL="900113" marR="0" lvl="0" indent="-900113" rt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320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lang="pt-BR" sz="3200" dirty="0" err="1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ii</a:t>
            </a:r>
            <a:r>
              <a:rPr lang="pt-BR" sz="320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r>
              <a:rPr lang="pt-BR" sz="32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	Análise estratégica por meio da Matriz SWOT, com avaliação cruzada e integrada das forças, fraquezas, oportunidades e ameaças do sistema; </a:t>
            </a:r>
          </a:p>
          <a:p>
            <a:pPr marL="900113" marR="0" lvl="0" indent="-900113" rt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320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lang="pt-BR" sz="3200" dirty="0" err="1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iii</a:t>
            </a:r>
            <a:r>
              <a:rPr lang="pt-BR" sz="320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r>
              <a:rPr lang="pt-BR" sz="32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	Detalhamento dos subprogramas, projetos e ações, acompanhados de fichas técnicas com metas;</a:t>
            </a:r>
          </a:p>
          <a:p>
            <a:pPr marL="900113" marR="0" lvl="0" indent="-900113" rt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320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lang="pt-BR" sz="3200" dirty="0" err="1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iv</a:t>
            </a:r>
            <a:r>
              <a:rPr lang="pt-BR" sz="320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r>
              <a:rPr lang="pt-BR" sz="32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	Estimativas de investimento;</a:t>
            </a:r>
          </a:p>
          <a:p>
            <a:pPr marL="900113" marR="0" lvl="0" indent="-900113" rtl="0"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3200" dirty="0">
                <a:solidFill>
                  <a:srgbClr val="C00000"/>
                </a:solidFill>
                <a:latin typeface="Poppins"/>
                <a:ea typeface="Poppins"/>
                <a:cs typeface="Poppins"/>
                <a:sym typeface="Poppins"/>
              </a:rPr>
              <a:t>(v)</a:t>
            </a:r>
            <a:r>
              <a:rPr lang="pt-BR" sz="32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	Panorama consolidado de investimentos necessários à implementação dos programas.</a:t>
            </a:r>
          </a:p>
        </p:txBody>
      </p:sp>
      <p:pic>
        <p:nvPicPr>
          <p:cNvPr id="133" name="Google Shape;133;p16" title="unnamed__1_-removebg-previe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6860" y="9228125"/>
            <a:ext cx="9434281" cy="105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 rotWithShape="1">
          <a:blip r:embed="rId4">
            <a:alphaModFix/>
          </a:blip>
          <a:srcRect l="28273" t="18618" r="58753" b="48044"/>
          <a:stretch/>
        </p:blipFill>
        <p:spPr>
          <a:xfrm>
            <a:off x="16315102" y="228274"/>
            <a:ext cx="1621526" cy="1556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1">
            <a:extLst>
              <a:ext uri="{FF2B5EF4-FFF2-40B4-BE49-F238E27FC236}">
                <a16:creationId xmlns:a16="http://schemas.microsoft.com/office/drawing/2014/main" id="{FEE7C8C1-A8A2-CAEC-07A0-BB19CAC61E45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5FB09-DD1B-4A40-A88D-B943CC7F9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BB495DF-7D93-276A-35F8-39915F00F7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-647700"/>
            <a:ext cx="15021788" cy="560984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A3CFB3C-AAF3-8BF6-CDA7-79EE5FF0E2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B6BFE152-51DE-85C5-5C6B-5274FE28C0BE}"/>
              </a:ext>
            </a:extLst>
          </p:cNvPr>
          <p:cNvSpPr txBox="1"/>
          <p:nvPr/>
        </p:nvSpPr>
        <p:spPr>
          <a:xfrm>
            <a:off x="838200" y="4076700"/>
            <a:ext cx="7120389" cy="588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dirty="0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AGENDA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27F9FD24-B0F0-EA2A-E4BC-A68EC7410983}"/>
              </a:ext>
            </a:extLst>
          </p:cNvPr>
          <p:cNvSpPr txBox="1"/>
          <p:nvPr/>
        </p:nvSpPr>
        <p:spPr>
          <a:xfrm>
            <a:off x="533400" y="338435"/>
            <a:ext cx="837361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pt-BR" sz="3200" b="1" noProof="0" dirty="0">
                <a:solidFill>
                  <a:srgbClr val="C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REVISÃO DO PLANO MUNICIPAL DE SANEAMENTO BÁSICO DE MARICÁ</a:t>
            </a:r>
          </a:p>
        </p:txBody>
      </p:sp>
      <p:graphicFrame>
        <p:nvGraphicFramePr>
          <p:cNvPr id="9" name="Espaço Reservado para Conteúdo 4">
            <a:extLst>
              <a:ext uri="{FF2B5EF4-FFF2-40B4-BE49-F238E27FC236}">
                <a16:creationId xmlns:a16="http://schemas.microsoft.com/office/drawing/2014/main" id="{481EC956-14CD-8F63-F9A0-D948DFF8D4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2918199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StackedSequentialRowTable"/>
                  </p202:designTagLst>
                </p202:designPr>
              </p:ext>
            </p:extLst>
          </p:nvPr>
        </p:nvGraphicFramePr>
        <p:xfrm>
          <a:off x="5334000" y="3934691"/>
          <a:ext cx="11613642" cy="476726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886980">
                  <a:extLst>
                    <a:ext uri="{9D8B030D-6E8A-4147-A177-3AD203B41FA5}">
                      <a16:colId xmlns:a16="http://schemas.microsoft.com/office/drawing/2014/main" val="3244169250"/>
                    </a:ext>
                  </a:extLst>
                </a:gridCol>
                <a:gridCol w="8726662">
                  <a:extLst>
                    <a:ext uri="{9D8B030D-6E8A-4147-A177-3AD203B41FA5}">
                      <a16:colId xmlns:a16="http://schemas.microsoft.com/office/drawing/2014/main" val="2441574923"/>
                    </a:ext>
                  </a:extLst>
                </a:gridCol>
              </a:tblGrid>
              <a:tr h="949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4400" b="1" cap="none" spc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01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BR" sz="3200" b="0" cap="none" spc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Mesa de Abertura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651191"/>
                  </a:ext>
                </a:extLst>
              </a:tr>
              <a:tr h="949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4400" b="1" cap="none" spc="0" dirty="0">
                          <a:solidFill>
                            <a:schemeClr val="accent1"/>
                          </a:solidFill>
                        </a:rPr>
                        <a:t>02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BR" sz="3200" b="0" cap="none" spc="0" dirty="0">
                          <a:solidFill>
                            <a:schemeClr val="tx1"/>
                          </a:solidFill>
                        </a:rPr>
                        <a:t>Introdução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2136528"/>
                  </a:ext>
                </a:extLst>
              </a:tr>
              <a:tr h="949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4400" b="1" cap="none" spc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03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BR" sz="3200" b="0" cap="none" spc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Apresentação dos 4 Eixos do Saneamento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8901489"/>
                  </a:ext>
                </a:extLst>
              </a:tr>
              <a:tr h="9492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4400" b="1" cap="none" spc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04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pt-BR" sz="3200" b="0" cap="none" spc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Dinâmica Grupos Eixo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431883"/>
                  </a:ext>
                </a:extLst>
              </a:tr>
              <a:tr h="949262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t-BR" sz="4400" b="1" cap="none" spc="0" dirty="0">
                        <a:solidFill>
                          <a:schemeClr val="accent1"/>
                        </a:solidFill>
                      </a:endParaRP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pt-BR" sz="3200" b="0" cap="none" spc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72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3175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55F38C14-E10C-9B0B-02A6-E3758A3637B4}"/>
              </a:ext>
            </a:extLst>
          </p:cNvPr>
          <p:cNvSpPr/>
          <p:nvPr/>
        </p:nvSpPr>
        <p:spPr>
          <a:xfrm>
            <a:off x="3315903" y="1043020"/>
            <a:ext cx="2512194" cy="7868652"/>
          </a:xfrm>
          <a:prstGeom prst="roundRect">
            <a:avLst/>
          </a:prstGeom>
          <a:solidFill>
            <a:schemeClr val="bg1"/>
          </a:solidFill>
          <a:ln>
            <a:solidFill>
              <a:srgbClr val="00669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BFA9B3F-87A1-89B6-F6B5-498A034030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" t="28592" r="80123" b="43259"/>
          <a:stretch>
            <a:fillRect/>
          </a:stretch>
        </p:blipFill>
        <p:spPr bwMode="auto">
          <a:xfrm>
            <a:off x="4072065" y="1556582"/>
            <a:ext cx="1035546" cy="116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2D27000-3900-590B-F9E3-24417C9F98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32" t="27685" r="4981" b="41796"/>
          <a:stretch>
            <a:fillRect/>
          </a:stretch>
        </p:blipFill>
        <p:spPr bwMode="auto">
          <a:xfrm>
            <a:off x="4125269" y="7354114"/>
            <a:ext cx="972368" cy="115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E5CC0DE-E74E-E450-776F-EF4532D0FE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6" t="29066" r="54346" b="42786"/>
          <a:stretch>
            <a:fillRect/>
          </a:stretch>
        </p:blipFill>
        <p:spPr bwMode="auto">
          <a:xfrm>
            <a:off x="3992633" y="3493343"/>
            <a:ext cx="1194411" cy="115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2B08F1DF-C78E-1413-9392-8722DC0D1F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8" t="29306" r="33031" b="42546"/>
          <a:stretch>
            <a:fillRect/>
          </a:stretch>
        </p:blipFill>
        <p:spPr bwMode="auto">
          <a:xfrm>
            <a:off x="4123654" y="5423730"/>
            <a:ext cx="932372" cy="115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2FCFF1D-C289-F352-5AB5-CDA4674E4E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C0C044-7B66-3449-5AFC-6042540C76FF}"/>
              </a:ext>
            </a:extLst>
          </p:cNvPr>
          <p:cNvSpPr txBox="1"/>
          <p:nvPr/>
        </p:nvSpPr>
        <p:spPr>
          <a:xfrm>
            <a:off x="565688" y="211734"/>
            <a:ext cx="7120389" cy="588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4799"/>
              </a:lnSpc>
              <a:defRPr sz="3999">
                <a:solidFill>
                  <a:srgbClr val="0C3347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US" dirty="0" err="1">
                <a:sym typeface="Montserrat"/>
              </a:rPr>
              <a:t>Escopo</a:t>
            </a:r>
            <a:endParaRPr lang="en-US" dirty="0">
              <a:sym typeface="Montserrat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2722DD2-9078-EB3B-F180-5E1711CD19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911672"/>
            <a:ext cx="2057400" cy="1375327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F3A3389-194C-1DA7-7988-A4F04CD4945D}"/>
              </a:ext>
            </a:extLst>
          </p:cNvPr>
          <p:cNvSpPr txBox="1"/>
          <p:nvPr/>
        </p:nvSpPr>
        <p:spPr>
          <a:xfrm>
            <a:off x="6172200" y="1784750"/>
            <a:ext cx="899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Serviços de Abastecimento de Água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82EF0D5-C51B-56BC-4D2C-EFE0FC30B681}"/>
              </a:ext>
            </a:extLst>
          </p:cNvPr>
          <p:cNvSpPr txBox="1"/>
          <p:nvPr/>
        </p:nvSpPr>
        <p:spPr>
          <a:xfrm>
            <a:off x="6183824" y="3718323"/>
            <a:ext cx="899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Serviços de Esgotamento Sanitário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517C479-7527-B66C-D1D2-7B9911E0A694}"/>
              </a:ext>
            </a:extLst>
          </p:cNvPr>
          <p:cNvSpPr txBox="1"/>
          <p:nvPr/>
        </p:nvSpPr>
        <p:spPr>
          <a:xfrm>
            <a:off x="6172200" y="5651896"/>
            <a:ext cx="1021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Serviços de Manejo dos Resíduos Sólidos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E5B71D0-52D9-0C6D-11EC-6C3312FC6972}"/>
              </a:ext>
            </a:extLst>
          </p:cNvPr>
          <p:cNvSpPr txBox="1"/>
          <p:nvPr/>
        </p:nvSpPr>
        <p:spPr>
          <a:xfrm>
            <a:off x="6183824" y="7491248"/>
            <a:ext cx="1021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Serviços de Manejo das Águas Pluviais</a:t>
            </a:r>
          </a:p>
        </p:txBody>
      </p:sp>
    </p:spTree>
    <p:extLst>
      <p:ext uri="{BB962C8B-B14F-4D97-AF65-F5344CB8AC3E}">
        <p14:creationId xmlns:p14="http://schemas.microsoft.com/office/powerpoint/2010/main" val="2439749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ela 2">
            <a:extLst>
              <a:ext uri="{FF2B5EF4-FFF2-40B4-BE49-F238E27FC236}">
                <a16:creationId xmlns:a16="http://schemas.microsoft.com/office/drawing/2014/main" id="{B4CC7D1D-E441-7FEA-60EF-FE27CE72C5B8}"/>
              </a:ext>
            </a:extLst>
          </p:cNvPr>
          <p:cNvGrpSpPr/>
          <p:nvPr/>
        </p:nvGrpSpPr>
        <p:grpSpPr>
          <a:xfrm>
            <a:off x="9435818" y="3631974"/>
            <a:ext cx="8565833" cy="2736285"/>
            <a:chOff x="0" y="0"/>
            <a:chExt cx="5710555" cy="1824190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09FC6E74-C8B1-EEDB-E23A-EF25B65104F8}"/>
                </a:ext>
              </a:extLst>
            </p:cNvPr>
            <p:cNvSpPr/>
            <p:nvPr/>
          </p:nvSpPr>
          <p:spPr>
            <a:xfrm>
              <a:off x="0" y="0"/>
              <a:ext cx="5710555" cy="1772920"/>
            </a:xfrm>
            <a:prstGeom prst="rect">
              <a:avLst/>
            </a:prstGeom>
            <a:solidFill>
              <a:prstClr val="white"/>
            </a:solidFill>
          </p:spPr>
          <p:txBody>
            <a:bodyPr/>
            <a:lstStyle/>
            <a:p>
              <a:pPr>
                <a:spcAft>
                  <a:spcPts val="900"/>
                </a:spcAft>
              </a:pPr>
              <a:endParaRPr lang="pt-BR" sz="2700" dirty="0"/>
            </a:p>
          </p:txBody>
        </p:sp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D0A1CBF0-1D61-591F-E3AA-1CE596484F7F}"/>
                </a:ext>
              </a:extLst>
            </p:cNvPr>
            <p:cNvGrpSpPr/>
            <p:nvPr/>
          </p:nvGrpSpPr>
          <p:grpSpPr>
            <a:xfrm>
              <a:off x="112134" y="101927"/>
              <a:ext cx="5460531" cy="1722263"/>
              <a:chOff x="112134" y="491706"/>
              <a:chExt cx="5460531" cy="1722263"/>
            </a:xfrm>
          </p:grpSpPr>
          <p:sp>
            <p:nvSpPr>
              <p:cNvPr id="8" name="Seta: para a Direita Listrada 7">
                <a:extLst>
                  <a:ext uri="{FF2B5EF4-FFF2-40B4-BE49-F238E27FC236}">
                    <a16:creationId xmlns:a16="http://schemas.microsoft.com/office/drawing/2014/main" id="{9193003F-FAA4-C40C-D545-B0DBB9711D23}"/>
                  </a:ext>
                </a:extLst>
              </p:cNvPr>
              <p:cNvSpPr/>
              <p:nvPr/>
            </p:nvSpPr>
            <p:spPr>
              <a:xfrm>
                <a:off x="112134" y="491706"/>
                <a:ext cx="5443277" cy="707366"/>
              </a:xfrm>
              <a:prstGeom prst="stripedRightArrow">
                <a:avLst/>
              </a:prstGeom>
              <a:gradFill>
                <a:gsLst>
                  <a:gs pos="38000">
                    <a:srgbClr val="FFC000"/>
                  </a:gs>
                  <a:gs pos="0">
                    <a:srgbClr val="C00000"/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0"/>
              </a:gra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37160" tIns="68580" rIns="137160" bIns="6858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t-BR" sz="2700"/>
              </a:p>
            </p:txBody>
          </p:sp>
          <p:cxnSp>
            <p:nvCxnSpPr>
              <p:cNvPr id="9" name="Conector reto 8">
                <a:extLst>
                  <a:ext uri="{FF2B5EF4-FFF2-40B4-BE49-F238E27FC236}">
                    <a16:creationId xmlns:a16="http://schemas.microsoft.com/office/drawing/2014/main" id="{BAA5D92F-BBED-60CF-649D-7514E2C374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4287" y="534838"/>
                <a:ext cx="0" cy="151131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Conector reto 9">
                <a:extLst>
                  <a:ext uri="{FF2B5EF4-FFF2-40B4-BE49-F238E27FC236}">
                    <a16:creationId xmlns:a16="http://schemas.microsoft.com/office/drawing/2014/main" id="{17C14B45-F289-B3DF-7281-4448E7180D1C}"/>
                  </a:ext>
                </a:extLst>
              </p:cNvPr>
              <p:cNvCxnSpPr/>
              <p:nvPr/>
            </p:nvCxnSpPr>
            <p:spPr>
              <a:xfrm>
                <a:off x="2828180" y="559395"/>
                <a:ext cx="0" cy="1080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Conector reto 10">
                <a:extLst>
                  <a:ext uri="{FF2B5EF4-FFF2-40B4-BE49-F238E27FC236}">
                    <a16:creationId xmlns:a16="http://schemas.microsoft.com/office/drawing/2014/main" id="{1877C457-4918-8BF0-989E-1CE2E8F5DF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55411" y="534838"/>
                <a:ext cx="5404" cy="151131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Conector reto 11">
                <a:extLst>
                  <a:ext uri="{FF2B5EF4-FFF2-40B4-BE49-F238E27FC236}">
                    <a16:creationId xmlns:a16="http://schemas.microsoft.com/office/drawing/2014/main" id="{791D3EAB-1B8A-90EC-8739-68923D5C47EA}"/>
                  </a:ext>
                </a:extLst>
              </p:cNvPr>
              <p:cNvCxnSpPr/>
              <p:nvPr/>
            </p:nvCxnSpPr>
            <p:spPr>
              <a:xfrm>
                <a:off x="1516963" y="550769"/>
                <a:ext cx="0" cy="1080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Conector reto 12">
                <a:extLst>
                  <a:ext uri="{FF2B5EF4-FFF2-40B4-BE49-F238E27FC236}">
                    <a16:creationId xmlns:a16="http://schemas.microsoft.com/office/drawing/2014/main" id="{BFA964BA-9146-4A04-F983-68C966BA4A91}"/>
                  </a:ext>
                </a:extLst>
              </p:cNvPr>
              <p:cNvCxnSpPr/>
              <p:nvPr/>
            </p:nvCxnSpPr>
            <p:spPr>
              <a:xfrm>
                <a:off x="265683" y="1974838"/>
                <a:ext cx="5236234" cy="0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4" name="Caixa de Texto 6">
                <a:extLst>
                  <a:ext uri="{FF2B5EF4-FFF2-40B4-BE49-F238E27FC236}">
                    <a16:creationId xmlns:a16="http://schemas.microsoft.com/office/drawing/2014/main" id="{CA22A1D0-AEE3-2650-2B05-CCB73E319260}"/>
                  </a:ext>
                </a:extLst>
              </p:cNvPr>
              <p:cNvSpPr txBox="1"/>
              <p:nvPr/>
            </p:nvSpPr>
            <p:spPr>
              <a:xfrm>
                <a:off x="1990725" y="1688192"/>
                <a:ext cx="1962058" cy="52577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137160" tIns="68580" rIns="137160" bIns="6858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20 anos</a:t>
                </a:r>
                <a:endParaRPr lang="pt-BR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Horizonte de planejamento</a:t>
                </a:r>
                <a:endParaRPr lang="pt-BR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cxnSp>
            <p:nvCxnSpPr>
              <p:cNvPr id="15" name="Conector reto 14">
                <a:extLst>
                  <a:ext uri="{FF2B5EF4-FFF2-40B4-BE49-F238E27FC236}">
                    <a16:creationId xmlns:a16="http://schemas.microsoft.com/office/drawing/2014/main" id="{477602F4-16BF-51BA-D41D-74EFEFF0365F}"/>
                  </a:ext>
                </a:extLst>
              </p:cNvPr>
              <p:cNvCxnSpPr/>
              <p:nvPr/>
            </p:nvCxnSpPr>
            <p:spPr>
              <a:xfrm>
                <a:off x="265683" y="1430243"/>
                <a:ext cx="1242548" cy="0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6" name="Conector reto 15">
                <a:extLst>
                  <a:ext uri="{FF2B5EF4-FFF2-40B4-BE49-F238E27FC236}">
                    <a16:creationId xmlns:a16="http://schemas.microsoft.com/office/drawing/2014/main" id="{CB057703-6BF4-081F-807D-61A532E63D37}"/>
                  </a:ext>
                </a:extLst>
              </p:cNvPr>
              <p:cNvCxnSpPr/>
              <p:nvPr/>
            </p:nvCxnSpPr>
            <p:spPr>
              <a:xfrm>
                <a:off x="1586040" y="1430243"/>
                <a:ext cx="1242060" cy="0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7" name="Caixa de Texto 6">
                <a:extLst>
                  <a:ext uri="{FF2B5EF4-FFF2-40B4-BE49-F238E27FC236}">
                    <a16:creationId xmlns:a16="http://schemas.microsoft.com/office/drawing/2014/main" id="{ED9A1415-E164-291A-713A-D62C67EB9DAF}"/>
                  </a:ext>
                </a:extLst>
              </p:cNvPr>
              <p:cNvSpPr txBox="1"/>
              <p:nvPr/>
            </p:nvSpPr>
            <p:spPr>
              <a:xfrm>
                <a:off x="250148" y="1172038"/>
                <a:ext cx="1257977" cy="52578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137160" tIns="68580" rIns="137160" bIns="6858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+ 5 anos</a:t>
                </a:r>
                <a:endParaRPr lang="pt-BR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Curto prazo</a:t>
                </a:r>
                <a:endParaRPr lang="pt-BR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8" name="Caixa de Texto 6">
                <a:extLst>
                  <a:ext uri="{FF2B5EF4-FFF2-40B4-BE49-F238E27FC236}">
                    <a16:creationId xmlns:a16="http://schemas.microsoft.com/office/drawing/2014/main" id="{9993777C-7571-A972-6403-CFA235880A87}"/>
                  </a:ext>
                </a:extLst>
              </p:cNvPr>
              <p:cNvSpPr txBox="1"/>
              <p:nvPr/>
            </p:nvSpPr>
            <p:spPr>
              <a:xfrm>
                <a:off x="1544919" y="1189290"/>
                <a:ext cx="1257300" cy="52578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137160" tIns="68580" rIns="137160" bIns="6858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+ 5 anos</a:t>
                </a:r>
                <a:endParaRPr lang="pt-BR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Médio prazo</a:t>
                </a:r>
                <a:endParaRPr lang="pt-BR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9" name="Caixa de Texto 6">
                <a:extLst>
                  <a:ext uri="{FF2B5EF4-FFF2-40B4-BE49-F238E27FC236}">
                    <a16:creationId xmlns:a16="http://schemas.microsoft.com/office/drawing/2014/main" id="{8C336624-5E6F-EE60-1458-C2AE1B8A4211}"/>
                  </a:ext>
                </a:extLst>
              </p:cNvPr>
              <p:cNvSpPr txBox="1"/>
              <p:nvPr/>
            </p:nvSpPr>
            <p:spPr>
              <a:xfrm>
                <a:off x="3449412" y="1199072"/>
                <a:ext cx="1256665" cy="52578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137160" tIns="68580" rIns="137160" bIns="6858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+ 10 anos</a:t>
                </a:r>
                <a:endParaRPr lang="pt-BR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pt-BR" i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Longo prazo</a:t>
                </a:r>
                <a:endParaRPr lang="pt-BR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cxnSp>
            <p:nvCxnSpPr>
              <p:cNvPr id="20" name="Conector reto 19">
                <a:extLst>
                  <a:ext uri="{FF2B5EF4-FFF2-40B4-BE49-F238E27FC236}">
                    <a16:creationId xmlns:a16="http://schemas.microsoft.com/office/drawing/2014/main" id="{36319DD2-AF89-1454-2B3C-1AAEB4DB957B}"/>
                  </a:ext>
                </a:extLst>
              </p:cNvPr>
              <p:cNvCxnSpPr/>
              <p:nvPr/>
            </p:nvCxnSpPr>
            <p:spPr>
              <a:xfrm>
                <a:off x="2869252" y="1430243"/>
                <a:ext cx="2703413" cy="0"/>
              </a:xfrm>
              <a:prstGeom prst="line">
                <a:avLst/>
              </a:prstGeom>
              <a:ln w="15875">
                <a:solidFill>
                  <a:schemeClr val="bg1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5FB919-F77F-FD38-A75F-33BAAA212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112" y="1951558"/>
            <a:ext cx="8565833" cy="435596"/>
          </a:xfrm>
          <a:solidFill>
            <a:schemeClr val="bg1"/>
          </a:solidFill>
        </p:spPr>
        <p:txBody>
          <a:bodyPr anchor="ctr" anchorCtr="0"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sz="3000" dirty="0"/>
              <a:t>Território municipal de Maricá</a:t>
            </a:r>
          </a:p>
        </p:txBody>
      </p:sp>
      <p:pic>
        <p:nvPicPr>
          <p:cNvPr id="21" name="Imagem 20" descr="Mapa&#10;&#10;O conteúdo gerado por IA pode estar incorreto.">
            <a:extLst>
              <a:ext uri="{FF2B5EF4-FFF2-40B4-BE49-F238E27FC236}">
                <a16:creationId xmlns:a16="http://schemas.microsoft.com/office/drawing/2014/main" id="{C9A446E3-A4CF-1221-7FEC-99B7938618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51" y="2539365"/>
            <a:ext cx="8639175" cy="610933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F1B6786-D492-CA40-8927-61B9702C53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22" name="TextBox 4">
            <a:extLst>
              <a:ext uri="{FF2B5EF4-FFF2-40B4-BE49-F238E27FC236}">
                <a16:creationId xmlns:a16="http://schemas.microsoft.com/office/drawing/2014/main" id="{EBAFF35F-EB64-E546-DFFB-C26B96BB28F7}"/>
              </a:ext>
            </a:extLst>
          </p:cNvPr>
          <p:cNvSpPr txBox="1"/>
          <p:nvPr/>
        </p:nvSpPr>
        <p:spPr>
          <a:xfrm>
            <a:off x="578167" y="213480"/>
            <a:ext cx="9299971" cy="588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4799"/>
              </a:lnSpc>
              <a:defRPr sz="3999">
                <a:solidFill>
                  <a:srgbClr val="0C3347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US" dirty="0" err="1">
                <a:sym typeface="Montserrat"/>
              </a:rPr>
              <a:t>Abrangência</a:t>
            </a:r>
            <a:r>
              <a:rPr lang="en-US" dirty="0">
                <a:sym typeface="Montserrat"/>
              </a:rPr>
              <a:t> </a:t>
            </a:r>
            <a:r>
              <a:rPr lang="en-US" dirty="0" err="1">
                <a:sym typeface="Montserrat"/>
              </a:rPr>
              <a:t>espaço</a:t>
            </a:r>
            <a:r>
              <a:rPr lang="en-US" dirty="0">
                <a:sym typeface="Montserrat"/>
              </a:rPr>
              <a:t>-temporal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B0327B9C-65B6-D9C8-EABD-756D1352C6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911672"/>
            <a:ext cx="2057400" cy="137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42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9A7F8-1BFF-F768-D9BA-A9E171194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062DDED-AFCA-3D4F-7FE5-9350AC3719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663852B9-EEA7-C67D-8558-3B1273DC6999}"/>
              </a:ext>
            </a:extLst>
          </p:cNvPr>
          <p:cNvSpPr txBox="1"/>
          <p:nvPr/>
        </p:nvSpPr>
        <p:spPr>
          <a:xfrm>
            <a:off x="578167" y="213480"/>
            <a:ext cx="9299971" cy="588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4799"/>
              </a:lnSpc>
              <a:defRPr sz="3999">
                <a:solidFill>
                  <a:srgbClr val="0C3347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US" dirty="0" err="1">
                <a:sym typeface="Montserrat"/>
              </a:rPr>
              <a:t>Planejamento</a:t>
            </a:r>
            <a:r>
              <a:rPr lang="en-US" dirty="0">
                <a:sym typeface="Montserrat"/>
              </a:rPr>
              <a:t> territorial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A85427F8-617B-C181-5780-D562FA7B37F3}"/>
              </a:ext>
            </a:extLst>
          </p:cNvPr>
          <p:cNvGrpSpPr/>
          <p:nvPr/>
        </p:nvGrpSpPr>
        <p:grpSpPr>
          <a:xfrm>
            <a:off x="723824" y="8447180"/>
            <a:ext cx="2464070" cy="668474"/>
            <a:chOff x="0" y="0"/>
            <a:chExt cx="3285426" cy="891299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C8EAA18B-9565-AFB2-0513-84AC61646EF6}"/>
                </a:ext>
              </a:extLst>
            </p:cNvPr>
            <p:cNvSpPr/>
            <p:nvPr/>
          </p:nvSpPr>
          <p:spPr>
            <a:xfrm>
              <a:off x="0" y="0"/>
              <a:ext cx="3285490" cy="891286"/>
            </a:xfrm>
            <a:custGeom>
              <a:avLst/>
              <a:gdLst/>
              <a:ahLst/>
              <a:cxnLst/>
              <a:rect l="l" t="t" r="r" b="b"/>
              <a:pathLst>
                <a:path w="3285490" h="891286">
                  <a:moveTo>
                    <a:pt x="0" y="0"/>
                  </a:moveTo>
                  <a:lnTo>
                    <a:pt x="3285490" y="0"/>
                  </a:lnTo>
                  <a:lnTo>
                    <a:pt x="3285490" y="891286"/>
                  </a:lnTo>
                  <a:lnTo>
                    <a:pt x="0" y="89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10688" r="-240778" b="-21009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4">
            <a:extLst>
              <a:ext uri="{FF2B5EF4-FFF2-40B4-BE49-F238E27FC236}">
                <a16:creationId xmlns:a16="http://schemas.microsoft.com/office/drawing/2014/main" id="{E2837FF8-1087-A72F-108D-5AAD86ED6084}"/>
              </a:ext>
            </a:extLst>
          </p:cNvPr>
          <p:cNvGrpSpPr/>
          <p:nvPr/>
        </p:nvGrpSpPr>
        <p:grpSpPr>
          <a:xfrm>
            <a:off x="6516795" y="8771497"/>
            <a:ext cx="1937804" cy="322221"/>
            <a:chOff x="0" y="0"/>
            <a:chExt cx="2583739" cy="429628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3E22275B-FDAE-52F1-E1FC-836415E504FA}"/>
                </a:ext>
              </a:extLst>
            </p:cNvPr>
            <p:cNvSpPr/>
            <p:nvPr/>
          </p:nvSpPr>
          <p:spPr>
            <a:xfrm>
              <a:off x="0" y="0"/>
              <a:ext cx="2583688" cy="429641"/>
            </a:xfrm>
            <a:custGeom>
              <a:avLst/>
              <a:gdLst/>
              <a:ahLst/>
              <a:cxnLst/>
              <a:rect l="l" t="t" r="r" b="b"/>
              <a:pathLst>
                <a:path w="2583688" h="429641">
                  <a:moveTo>
                    <a:pt x="0" y="0"/>
                  </a:moveTo>
                  <a:lnTo>
                    <a:pt x="2583688" y="0"/>
                  </a:lnTo>
                  <a:lnTo>
                    <a:pt x="2583688" y="429641"/>
                  </a:lnTo>
                  <a:lnTo>
                    <a:pt x="0" y="429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867679" r="-333364" b="-15001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7">
            <a:extLst>
              <a:ext uri="{FF2B5EF4-FFF2-40B4-BE49-F238E27FC236}">
                <a16:creationId xmlns:a16="http://schemas.microsoft.com/office/drawing/2014/main" id="{F576298C-9368-9363-DE25-299628AAE16A}"/>
              </a:ext>
            </a:extLst>
          </p:cNvPr>
          <p:cNvGrpSpPr/>
          <p:nvPr/>
        </p:nvGrpSpPr>
        <p:grpSpPr>
          <a:xfrm>
            <a:off x="723824" y="1159002"/>
            <a:ext cx="16839707" cy="7288178"/>
            <a:chOff x="0" y="0"/>
            <a:chExt cx="23186072" cy="10034867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F4F3543E-7EFA-3E54-62E4-796C39BAB15A}"/>
                </a:ext>
              </a:extLst>
            </p:cNvPr>
            <p:cNvSpPr/>
            <p:nvPr/>
          </p:nvSpPr>
          <p:spPr>
            <a:xfrm>
              <a:off x="0" y="0"/>
              <a:ext cx="23186010" cy="10034905"/>
            </a:xfrm>
            <a:custGeom>
              <a:avLst/>
              <a:gdLst/>
              <a:ahLst/>
              <a:cxnLst/>
              <a:rect l="l" t="t" r="r" b="b"/>
              <a:pathLst>
                <a:path w="23186010" h="10034905">
                  <a:moveTo>
                    <a:pt x="0" y="0"/>
                  </a:moveTo>
                  <a:lnTo>
                    <a:pt x="23186010" y="0"/>
                  </a:lnTo>
                  <a:lnTo>
                    <a:pt x="23186010" y="10034905"/>
                  </a:lnTo>
                  <a:lnTo>
                    <a:pt x="0" y="10034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70" t="-559" r="-466" b="-8857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7">
            <a:extLst>
              <a:ext uri="{FF2B5EF4-FFF2-40B4-BE49-F238E27FC236}">
                <a16:creationId xmlns:a16="http://schemas.microsoft.com/office/drawing/2014/main" id="{C0B9EDD5-E839-6C8F-EEFF-99A8D70E5891}"/>
              </a:ext>
            </a:extLst>
          </p:cNvPr>
          <p:cNvGrpSpPr/>
          <p:nvPr/>
        </p:nvGrpSpPr>
        <p:grpSpPr>
          <a:xfrm>
            <a:off x="11132972" y="8513255"/>
            <a:ext cx="2893628" cy="570928"/>
            <a:chOff x="0" y="0"/>
            <a:chExt cx="3858171" cy="761238"/>
          </a:xfrm>
        </p:grpSpPr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098E1DAC-8E1D-EAF3-7EC8-C9CCF9E6606A}"/>
                </a:ext>
              </a:extLst>
            </p:cNvPr>
            <p:cNvSpPr/>
            <p:nvPr/>
          </p:nvSpPr>
          <p:spPr>
            <a:xfrm>
              <a:off x="0" y="0"/>
              <a:ext cx="3858133" cy="761238"/>
            </a:xfrm>
            <a:custGeom>
              <a:avLst/>
              <a:gdLst/>
              <a:ahLst/>
              <a:cxnLst/>
              <a:rect l="l" t="t" r="r" b="b"/>
              <a:pathLst>
                <a:path w="3858133" h="761238">
                  <a:moveTo>
                    <a:pt x="0" y="0"/>
                  </a:moveTo>
                  <a:lnTo>
                    <a:pt x="3858133" y="0"/>
                  </a:lnTo>
                  <a:lnTo>
                    <a:pt x="3858133" y="761238"/>
                  </a:lnTo>
                  <a:lnTo>
                    <a:pt x="0" y="7612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4080" t="-891833" r="-106122" b="-20335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23">
            <a:extLst>
              <a:ext uri="{FF2B5EF4-FFF2-40B4-BE49-F238E27FC236}">
                <a16:creationId xmlns:a16="http://schemas.microsoft.com/office/drawing/2014/main" id="{31AF1B33-998F-C8A2-4A3B-B56ED9541702}"/>
              </a:ext>
            </a:extLst>
          </p:cNvPr>
          <p:cNvGrpSpPr/>
          <p:nvPr/>
        </p:nvGrpSpPr>
        <p:grpSpPr>
          <a:xfrm>
            <a:off x="2974905" y="8778640"/>
            <a:ext cx="2464070" cy="322221"/>
            <a:chOff x="0" y="0"/>
            <a:chExt cx="3285426" cy="429628"/>
          </a:xfrm>
        </p:grpSpPr>
        <p:sp>
          <p:nvSpPr>
            <p:cNvPr id="14" name="Freeform 24">
              <a:extLst>
                <a:ext uri="{FF2B5EF4-FFF2-40B4-BE49-F238E27FC236}">
                  <a16:creationId xmlns:a16="http://schemas.microsoft.com/office/drawing/2014/main" id="{5E859254-1CF3-49E3-31F1-58B6E53C9456}"/>
                </a:ext>
              </a:extLst>
            </p:cNvPr>
            <p:cNvSpPr/>
            <p:nvPr/>
          </p:nvSpPr>
          <p:spPr>
            <a:xfrm>
              <a:off x="0" y="0"/>
              <a:ext cx="3285490" cy="429641"/>
            </a:xfrm>
            <a:custGeom>
              <a:avLst/>
              <a:gdLst/>
              <a:ahLst/>
              <a:cxnLst/>
              <a:rect l="l" t="t" r="r" b="b"/>
              <a:pathLst>
                <a:path w="3285490" h="429641">
                  <a:moveTo>
                    <a:pt x="0" y="0"/>
                  </a:moveTo>
                  <a:lnTo>
                    <a:pt x="3285490" y="0"/>
                  </a:lnTo>
                  <a:lnTo>
                    <a:pt x="3285490" y="429641"/>
                  </a:lnTo>
                  <a:lnTo>
                    <a:pt x="0" y="429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676748" r="-240794" b="-34094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5" name="Group 25">
            <a:extLst>
              <a:ext uri="{FF2B5EF4-FFF2-40B4-BE49-F238E27FC236}">
                <a16:creationId xmlns:a16="http://schemas.microsoft.com/office/drawing/2014/main" id="{02C1EC49-53DE-199F-B7D0-FB4FCD504CE8}"/>
              </a:ext>
            </a:extLst>
          </p:cNvPr>
          <p:cNvGrpSpPr/>
          <p:nvPr/>
        </p:nvGrpSpPr>
        <p:grpSpPr>
          <a:xfrm>
            <a:off x="5043983" y="8821808"/>
            <a:ext cx="1402280" cy="257699"/>
            <a:chOff x="0" y="0"/>
            <a:chExt cx="1869707" cy="343598"/>
          </a:xfrm>
        </p:grpSpPr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23DBEE63-504D-7EE2-FDAF-F082F9F52218}"/>
                </a:ext>
              </a:extLst>
            </p:cNvPr>
            <p:cNvSpPr/>
            <p:nvPr/>
          </p:nvSpPr>
          <p:spPr>
            <a:xfrm>
              <a:off x="0" y="0"/>
              <a:ext cx="1869694" cy="343662"/>
            </a:xfrm>
            <a:custGeom>
              <a:avLst/>
              <a:gdLst/>
              <a:ahLst/>
              <a:cxnLst/>
              <a:rect l="l" t="t" r="r" b="b"/>
              <a:pathLst>
                <a:path w="1869694" h="343662">
                  <a:moveTo>
                    <a:pt x="0" y="0"/>
                  </a:moveTo>
                  <a:lnTo>
                    <a:pt x="1869694" y="0"/>
                  </a:lnTo>
                  <a:lnTo>
                    <a:pt x="1869694" y="343662"/>
                  </a:lnTo>
                  <a:lnTo>
                    <a:pt x="0" y="343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233573" r="-498927" b="-31425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27">
            <a:extLst>
              <a:ext uri="{FF2B5EF4-FFF2-40B4-BE49-F238E27FC236}">
                <a16:creationId xmlns:a16="http://schemas.microsoft.com/office/drawing/2014/main" id="{D53FF79A-4416-4776-1D60-DAADDF848313}"/>
              </a:ext>
            </a:extLst>
          </p:cNvPr>
          <p:cNvGrpSpPr/>
          <p:nvPr/>
        </p:nvGrpSpPr>
        <p:grpSpPr>
          <a:xfrm>
            <a:off x="8550097" y="8823236"/>
            <a:ext cx="2464070" cy="443798"/>
            <a:chOff x="0" y="0"/>
            <a:chExt cx="3285426" cy="591731"/>
          </a:xfrm>
        </p:grpSpPr>
        <p:sp>
          <p:nvSpPr>
            <p:cNvPr id="19" name="Freeform 28">
              <a:extLst>
                <a:ext uri="{FF2B5EF4-FFF2-40B4-BE49-F238E27FC236}">
                  <a16:creationId xmlns:a16="http://schemas.microsoft.com/office/drawing/2014/main" id="{EB2C20EA-BDE5-3BB5-F39D-7A8CF8E3478F}"/>
                </a:ext>
              </a:extLst>
            </p:cNvPr>
            <p:cNvSpPr/>
            <p:nvPr/>
          </p:nvSpPr>
          <p:spPr>
            <a:xfrm>
              <a:off x="0" y="0"/>
              <a:ext cx="3285490" cy="591693"/>
            </a:xfrm>
            <a:custGeom>
              <a:avLst/>
              <a:gdLst/>
              <a:ahLst/>
              <a:cxnLst/>
              <a:rect l="l" t="t" r="r" b="b"/>
              <a:pathLst>
                <a:path w="3285490" h="591693">
                  <a:moveTo>
                    <a:pt x="0" y="0"/>
                  </a:moveTo>
                  <a:lnTo>
                    <a:pt x="3285490" y="0"/>
                  </a:lnTo>
                  <a:lnTo>
                    <a:pt x="3285490" y="591693"/>
                  </a:lnTo>
                  <a:lnTo>
                    <a:pt x="0" y="591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37626" r="-240778" b="-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19">
            <a:extLst>
              <a:ext uri="{FF2B5EF4-FFF2-40B4-BE49-F238E27FC236}">
                <a16:creationId xmlns:a16="http://schemas.microsoft.com/office/drawing/2014/main" id="{3B1CF374-507A-5C65-3550-879D36A497B4}"/>
              </a:ext>
            </a:extLst>
          </p:cNvPr>
          <p:cNvGrpSpPr/>
          <p:nvPr/>
        </p:nvGrpSpPr>
        <p:grpSpPr>
          <a:xfrm>
            <a:off x="12586697" y="8812254"/>
            <a:ext cx="658930" cy="279349"/>
            <a:chOff x="0" y="0"/>
            <a:chExt cx="878573" cy="372466"/>
          </a:xfrm>
        </p:grpSpPr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3B08D9A5-BDEE-2571-8CE7-B1FF3842D2BC}"/>
                </a:ext>
              </a:extLst>
            </p:cNvPr>
            <p:cNvSpPr/>
            <p:nvPr/>
          </p:nvSpPr>
          <p:spPr>
            <a:xfrm>
              <a:off x="0" y="0"/>
              <a:ext cx="878586" cy="372491"/>
            </a:xfrm>
            <a:custGeom>
              <a:avLst/>
              <a:gdLst/>
              <a:ahLst/>
              <a:cxnLst/>
              <a:rect l="l" t="t" r="r" b="b"/>
              <a:pathLst>
                <a:path w="878586" h="372491">
                  <a:moveTo>
                    <a:pt x="0" y="0"/>
                  </a:moveTo>
                  <a:lnTo>
                    <a:pt x="878586" y="0"/>
                  </a:lnTo>
                  <a:lnTo>
                    <a:pt x="878586" y="372491"/>
                  </a:lnTo>
                  <a:lnTo>
                    <a:pt x="0" y="3724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69216" t="-2155151" r="-805130" b="-18733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3" name="Group 21">
            <a:extLst>
              <a:ext uri="{FF2B5EF4-FFF2-40B4-BE49-F238E27FC236}">
                <a16:creationId xmlns:a16="http://schemas.microsoft.com/office/drawing/2014/main" id="{3FB968D3-8D05-2785-C0E4-5C58A71E683C}"/>
              </a:ext>
            </a:extLst>
          </p:cNvPr>
          <p:cNvGrpSpPr/>
          <p:nvPr/>
        </p:nvGrpSpPr>
        <p:grpSpPr>
          <a:xfrm>
            <a:off x="11833460" y="8811387"/>
            <a:ext cx="658930" cy="317021"/>
            <a:chOff x="0" y="0"/>
            <a:chExt cx="878573" cy="422694"/>
          </a:xfrm>
        </p:grpSpPr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982BFA6E-3FC9-8A56-1961-DB40B7DB8DBD}"/>
                </a:ext>
              </a:extLst>
            </p:cNvPr>
            <p:cNvSpPr/>
            <p:nvPr/>
          </p:nvSpPr>
          <p:spPr>
            <a:xfrm>
              <a:off x="0" y="0"/>
              <a:ext cx="878586" cy="422656"/>
            </a:xfrm>
            <a:custGeom>
              <a:avLst/>
              <a:gdLst/>
              <a:ahLst/>
              <a:cxnLst/>
              <a:rect l="l" t="t" r="r" b="b"/>
              <a:pathLst>
                <a:path w="878586" h="422656">
                  <a:moveTo>
                    <a:pt x="0" y="0"/>
                  </a:moveTo>
                  <a:lnTo>
                    <a:pt x="878586" y="0"/>
                  </a:lnTo>
                  <a:lnTo>
                    <a:pt x="878586" y="422656"/>
                  </a:lnTo>
                  <a:lnTo>
                    <a:pt x="0" y="4226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69219" t="-1799795" r="-805137" b="-25280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B4FDB3E6-D54D-EF92-8EDC-EEF461C3CE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-730851"/>
            <a:ext cx="2932182" cy="325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09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6.png">
            <a:extLst>
              <a:ext uri="{FF2B5EF4-FFF2-40B4-BE49-F238E27FC236}">
                <a16:creationId xmlns:a16="http://schemas.microsoft.com/office/drawing/2014/main" id="{01A62ECE-01C7-63E9-1C59-EFF30E92596C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703234" y="2416492"/>
            <a:ext cx="10112600" cy="3793808"/>
          </a:xfrm>
          <a:prstGeom prst="rect">
            <a:avLst/>
          </a:prstGeom>
          <a:ln/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BCC8AA6-D262-8E97-A8D1-5D9662A03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800100"/>
            <a:ext cx="7050234" cy="8742014"/>
          </a:xfrm>
          <a:prstGeom prst="rect">
            <a:avLst/>
          </a:prstGeom>
          <a:noFill/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BF20FBA-CF1D-DBF6-5C95-980748AD1A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D6631CDF-BF93-F782-A4D0-407CBE26BD1B}"/>
              </a:ext>
            </a:extLst>
          </p:cNvPr>
          <p:cNvSpPr txBox="1"/>
          <p:nvPr/>
        </p:nvSpPr>
        <p:spPr>
          <a:xfrm>
            <a:off x="533400" y="231985"/>
            <a:ext cx="9299971" cy="588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4799"/>
              </a:lnSpc>
              <a:defRPr sz="3999">
                <a:solidFill>
                  <a:srgbClr val="0C3347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dirty="0"/>
              <a:t>Método</a:t>
            </a:r>
            <a:endParaRPr lang="en-US" dirty="0">
              <a:sym typeface="Montserrat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53D11B0-8A69-749C-D8CB-3D30EC9756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911672"/>
            <a:ext cx="2057400" cy="1375327"/>
          </a:xfrm>
          <a:prstGeom prst="rect">
            <a:avLst/>
          </a:prstGeom>
        </p:spPr>
      </p:pic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D9254E2A-E710-196D-20E8-2C48276D04C8}"/>
              </a:ext>
            </a:extLst>
          </p:cNvPr>
          <p:cNvSpPr/>
          <p:nvPr/>
        </p:nvSpPr>
        <p:spPr>
          <a:xfrm>
            <a:off x="6705600" y="3238500"/>
            <a:ext cx="990600" cy="76200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BF57A19B-1680-98A6-929B-AEF986DB985E}"/>
              </a:ext>
            </a:extLst>
          </p:cNvPr>
          <p:cNvSpPr/>
          <p:nvPr/>
        </p:nvSpPr>
        <p:spPr>
          <a:xfrm>
            <a:off x="6705600" y="4984652"/>
            <a:ext cx="990600" cy="76200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7B08DFBA-2C21-E9E1-6A66-AC01BF1028DE}"/>
              </a:ext>
            </a:extLst>
          </p:cNvPr>
          <p:cNvSpPr/>
          <p:nvPr/>
        </p:nvSpPr>
        <p:spPr>
          <a:xfrm rot="10800000">
            <a:off x="6705600" y="6868066"/>
            <a:ext cx="9525000" cy="76200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090A7A9-D1C3-A491-F931-9F51009BAB9D}"/>
              </a:ext>
            </a:extLst>
          </p:cNvPr>
          <p:cNvSpPr/>
          <p:nvPr/>
        </p:nvSpPr>
        <p:spPr>
          <a:xfrm rot="16200000">
            <a:off x="15354300" y="6477000"/>
            <a:ext cx="1371600" cy="381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439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66A417A2-4C45-A011-B31B-5A868F2A4CC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8599" y="1400176"/>
          <a:ext cx="17747843" cy="8012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7D770B33-3371-E0BF-D3ED-1F153EA9BDAD}"/>
              </a:ext>
            </a:extLst>
          </p:cNvPr>
          <p:cNvSpPr txBox="1"/>
          <p:nvPr/>
        </p:nvSpPr>
        <p:spPr>
          <a:xfrm>
            <a:off x="12793838" y="3952260"/>
            <a:ext cx="4328264" cy="286232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pt-BR" sz="6000" dirty="0">
                <a:latin typeface="Arial Rounded MT Bold" panose="020F0704030504030204" pitchFamily="34" charset="0"/>
              </a:rPr>
              <a:t>Forças</a:t>
            </a:r>
          </a:p>
          <a:p>
            <a:endParaRPr lang="pt-BR" sz="6000" dirty="0">
              <a:latin typeface="Arial Rounded MT Bold" panose="020F0704030504030204" pitchFamily="34" charset="0"/>
            </a:endParaRPr>
          </a:p>
          <a:p>
            <a:r>
              <a:rPr lang="pt-BR" sz="6000" dirty="0">
                <a:latin typeface="Arial Rounded MT Bold" panose="020F0704030504030204" pitchFamily="34" charset="0"/>
              </a:rPr>
              <a:t>Fraquezas</a:t>
            </a:r>
          </a:p>
        </p:txBody>
      </p:sp>
      <p:pic>
        <p:nvPicPr>
          <p:cNvPr id="11" name="Gráfico 10" descr="Fisiculturista com preenchimento sólido">
            <a:extLst>
              <a:ext uri="{FF2B5EF4-FFF2-40B4-BE49-F238E27FC236}">
                <a16:creationId xmlns:a16="http://schemas.microsoft.com/office/drawing/2014/main" id="{F487E6CA-5A2E-92EF-2084-2ECF420578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07160" y="4977466"/>
            <a:ext cx="954056" cy="954056"/>
          </a:xfrm>
          <a:prstGeom prst="rect">
            <a:avLst/>
          </a:prstGeom>
        </p:spPr>
      </p:pic>
      <p:pic>
        <p:nvPicPr>
          <p:cNvPr id="13" name="Gráfico 12" descr="Marreta1 com preenchimento sólido">
            <a:extLst>
              <a:ext uri="{FF2B5EF4-FFF2-40B4-BE49-F238E27FC236}">
                <a16:creationId xmlns:a16="http://schemas.microsoft.com/office/drawing/2014/main" id="{0D4AFB06-0C80-5E8B-18D7-15A2028353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365726" y="5060287"/>
            <a:ext cx="871235" cy="87123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9136C7A-6D5B-A916-0302-21BA571D3ED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04693FC5-783F-4FE9-4913-C501B32F1280}"/>
              </a:ext>
            </a:extLst>
          </p:cNvPr>
          <p:cNvSpPr txBox="1"/>
          <p:nvPr/>
        </p:nvSpPr>
        <p:spPr>
          <a:xfrm>
            <a:off x="533400" y="231985"/>
            <a:ext cx="9299971" cy="588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4799"/>
              </a:lnSpc>
              <a:defRPr sz="3999">
                <a:solidFill>
                  <a:srgbClr val="0C3347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dirty="0"/>
              <a:t>Diagnóstico</a:t>
            </a:r>
            <a:endParaRPr lang="en-US" dirty="0">
              <a:sym typeface="Montserrat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609AA67-2EAE-D2C1-8DE5-FF30AA9FDE5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911672"/>
            <a:ext cx="2057400" cy="137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61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176A82DB-A8B7-0C71-E2A1-7140271983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7" y="2662472"/>
            <a:ext cx="8992277" cy="346416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5AFB0C0-AAA2-64F7-CDA8-C9F5C89CA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9102" y="251913"/>
            <a:ext cx="8970578" cy="438284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9A163C4B-DFCF-4104-F895-908117CC5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0343" y="4716242"/>
            <a:ext cx="4410509" cy="4918526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E2EFC6B-CE9A-AD36-4EFD-A3451C0FD7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9105" y="4737032"/>
            <a:ext cx="4409512" cy="4897736"/>
          </a:xfrm>
          <a:prstGeom prst="rect">
            <a:avLst/>
          </a:prstGeom>
        </p:spPr>
      </p:pic>
      <p:sp>
        <p:nvSpPr>
          <p:cNvPr id="16" name="TextBox 4">
            <a:extLst>
              <a:ext uri="{FF2B5EF4-FFF2-40B4-BE49-F238E27FC236}">
                <a16:creationId xmlns:a16="http://schemas.microsoft.com/office/drawing/2014/main" id="{B9C434C2-AC22-B923-C737-B245FDC72BBA}"/>
              </a:ext>
            </a:extLst>
          </p:cNvPr>
          <p:cNvSpPr txBox="1"/>
          <p:nvPr/>
        </p:nvSpPr>
        <p:spPr>
          <a:xfrm>
            <a:off x="533400" y="231985"/>
            <a:ext cx="9299971" cy="588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4799"/>
              </a:lnSpc>
              <a:defRPr sz="3999">
                <a:solidFill>
                  <a:srgbClr val="0C3347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dirty="0"/>
              <a:t>Processo de Participação Popular</a:t>
            </a:r>
            <a:endParaRPr lang="en-US" dirty="0">
              <a:sym typeface="Montserrat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5964C40-0063-5679-8777-4202831326DE}"/>
              </a:ext>
            </a:extLst>
          </p:cNvPr>
          <p:cNvSpPr txBox="1"/>
          <p:nvPr/>
        </p:nvSpPr>
        <p:spPr>
          <a:xfrm>
            <a:off x="11360411" y="4403495"/>
            <a:ext cx="451641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pt-BR" sz="2800" dirty="0"/>
              <a:t>Audiências para o Diagnóstico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E34F903A-2DB0-E838-56C1-0AC2ACCAC0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" t="7318" r="111" b="9501"/>
          <a:stretch>
            <a:fillRect/>
          </a:stretch>
        </p:blipFill>
        <p:spPr>
          <a:xfrm>
            <a:off x="95864" y="6170600"/>
            <a:ext cx="9015583" cy="3464168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38FC9F92-4578-C7C7-2B90-4B9AC50E8F6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C31DE35-2C38-C063-EB03-C117735472AF}"/>
              </a:ext>
            </a:extLst>
          </p:cNvPr>
          <p:cNvSpPr txBox="1"/>
          <p:nvPr/>
        </p:nvSpPr>
        <p:spPr>
          <a:xfrm>
            <a:off x="2267036" y="5865029"/>
            <a:ext cx="457200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t-BR" sz="2800" dirty="0"/>
              <a:t>Encontro técnico</a:t>
            </a:r>
          </a:p>
        </p:txBody>
      </p:sp>
    </p:spTree>
    <p:extLst>
      <p:ext uri="{BB962C8B-B14F-4D97-AF65-F5344CB8AC3E}">
        <p14:creationId xmlns:p14="http://schemas.microsoft.com/office/powerpoint/2010/main" val="2343205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0066A469-5A61-95D3-72DB-38A36CFBA794}"/>
              </a:ext>
            </a:extLst>
          </p:cNvPr>
          <p:cNvSpPr txBox="1"/>
          <p:nvPr/>
        </p:nvSpPr>
        <p:spPr>
          <a:xfrm>
            <a:off x="10728442" y="5676900"/>
            <a:ext cx="5975115" cy="286232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latin typeface="Arial Rounded MT Bold" panose="020F0704030504030204" pitchFamily="34" charset="0"/>
              </a:rPr>
              <a:t>Oportunidades</a:t>
            </a:r>
          </a:p>
          <a:p>
            <a:pPr algn="ctr"/>
            <a:endParaRPr lang="pt-BR" sz="6000" dirty="0">
              <a:latin typeface="Arial Rounded MT Bold" panose="020F0704030504030204" pitchFamily="34" charset="0"/>
            </a:endParaRPr>
          </a:p>
          <a:p>
            <a:pPr algn="ctr"/>
            <a:r>
              <a:rPr lang="pt-BR" sz="6000" dirty="0">
                <a:latin typeface="Arial Rounded MT Bold" panose="020F0704030504030204" pitchFamily="34" charset="0"/>
              </a:rPr>
              <a:t>Ameaças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4CD90A9-1522-89E1-0CA4-2024B0008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0" y="1411783"/>
            <a:ext cx="8887209" cy="7305876"/>
          </a:xfrm>
        </p:spPr>
        <p:txBody>
          <a:bodyPr>
            <a:normAutofit/>
          </a:bodyPr>
          <a:lstStyle/>
          <a:p>
            <a:pPr marL="678657" indent="-678657">
              <a:buFont typeface="Wingdings" panose="05000000000000000000" pitchFamily="2" charset="2"/>
              <a:buChar char="à"/>
            </a:pPr>
            <a:r>
              <a:rPr lang="pt-BR" b="1" dirty="0">
                <a:solidFill>
                  <a:srgbClr val="006699"/>
                </a:solidFill>
              </a:rPr>
              <a:t>Diretrizes gerais</a:t>
            </a:r>
            <a:r>
              <a:rPr lang="pt-BR" dirty="0">
                <a:solidFill>
                  <a:srgbClr val="006699"/>
                </a:solidFill>
              </a:rPr>
              <a:t> </a:t>
            </a:r>
            <a:r>
              <a:rPr lang="pt-BR" dirty="0"/>
              <a:t>que devem ser observadas em toda as fases de planejamento das ações e de elaboração de projetos, apontando quais </a:t>
            </a:r>
            <a:r>
              <a:rPr lang="pt-BR" b="1" dirty="0">
                <a:solidFill>
                  <a:srgbClr val="006699"/>
                </a:solidFill>
              </a:rPr>
              <a:t>objetivos</a:t>
            </a:r>
            <a:r>
              <a:rPr lang="pt-BR" dirty="0"/>
              <a:t> devem ser alcançados </a:t>
            </a:r>
          </a:p>
          <a:p>
            <a:pPr marL="678657" indent="-678657">
              <a:buFont typeface="Wingdings" panose="05000000000000000000" pitchFamily="2" charset="2"/>
              <a:buChar char="à"/>
            </a:pPr>
            <a:r>
              <a:rPr lang="pt-BR" b="1" dirty="0">
                <a:solidFill>
                  <a:srgbClr val="006699"/>
                </a:solidFill>
              </a:rPr>
              <a:t>Quadro de metas</a:t>
            </a:r>
            <a:r>
              <a:rPr lang="pt-BR" dirty="0">
                <a:solidFill>
                  <a:srgbClr val="006699"/>
                </a:solidFill>
              </a:rPr>
              <a:t> </a:t>
            </a:r>
            <a:r>
              <a:rPr lang="pt-BR" dirty="0"/>
              <a:t>factíveis a serem perseguidas durante a execução do PMSB-Maricá, considerando o seu horizonte de planejamento e suas etapas de desenvolvimento</a:t>
            </a:r>
          </a:p>
        </p:txBody>
      </p:sp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1D16794E-37DF-0009-D2CE-8CF697815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91" y="820351"/>
            <a:ext cx="8389023" cy="6049776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EA9BBA66-6E91-A4D3-9A86-0C371F3C781B}"/>
              </a:ext>
            </a:extLst>
          </p:cNvPr>
          <p:cNvSpPr/>
          <p:nvPr/>
        </p:nvSpPr>
        <p:spPr>
          <a:xfrm>
            <a:off x="9143999" y="966534"/>
            <a:ext cx="8887208" cy="7751126"/>
          </a:xfrm>
          <a:prstGeom prst="roundRect">
            <a:avLst>
              <a:gd name="adj" fmla="val 597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2E111718-218F-E994-C0F7-C4B9F05243D1}"/>
              </a:ext>
            </a:extLst>
          </p:cNvPr>
          <p:cNvSpPr txBox="1">
            <a:spLocks/>
          </p:cNvSpPr>
          <p:nvPr/>
        </p:nvSpPr>
        <p:spPr>
          <a:xfrm>
            <a:off x="9466449" y="654089"/>
            <a:ext cx="2979018" cy="685800"/>
          </a:xfrm>
          <a:prstGeom prst="rect">
            <a:avLst/>
          </a:prstGeom>
          <a:solidFill>
            <a:schemeClr val="bg1"/>
          </a:solidFill>
        </p:spPr>
        <p:txBody>
          <a:bodyPr vert="horz" lIns="137160" tIns="68580" rIns="137160" bIns="6858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700"/>
              </a:spcAft>
              <a:buNone/>
            </a:pPr>
            <a:r>
              <a:rPr lang="pt-BR" sz="4200" dirty="0"/>
              <a:t>Resultados</a:t>
            </a:r>
          </a:p>
        </p:txBody>
      </p:sp>
      <p:pic>
        <p:nvPicPr>
          <p:cNvPr id="11" name="Gráfico 10" descr="Alvo com preenchimento sólido">
            <a:extLst>
              <a:ext uri="{FF2B5EF4-FFF2-40B4-BE49-F238E27FC236}">
                <a16:creationId xmlns:a16="http://schemas.microsoft.com/office/drawing/2014/main" id="{669BC564-D589-8CA3-93CB-4FF95F366E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703557" y="4895149"/>
            <a:ext cx="1371600" cy="1371600"/>
          </a:xfrm>
          <a:prstGeom prst="rect">
            <a:avLst/>
          </a:prstGeom>
        </p:spPr>
      </p:pic>
      <p:pic>
        <p:nvPicPr>
          <p:cNvPr id="16" name="Gráfico 15" descr="Lâmpada e engrenagem com preenchimento sólido">
            <a:extLst>
              <a:ext uri="{FF2B5EF4-FFF2-40B4-BE49-F238E27FC236}">
                <a16:creationId xmlns:a16="http://schemas.microsoft.com/office/drawing/2014/main" id="{72ADBFE7-C8AD-02D4-228C-843123CA19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14231" y="6686592"/>
            <a:ext cx="1111739" cy="1111739"/>
          </a:xfrm>
          <a:prstGeom prst="rect">
            <a:avLst/>
          </a:prstGeom>
        </p:spPr>
      </p:pic>
      <p:pic>
        <p:nvPicPr>
          <p:cNvPr id="19" name="Gráfico 18" descr="Monstro com preenchimento sólido">
            <a:extLst>
              <a:ext uri="{FF2B5EF4-FFF2-40B4-BE49-F238E27FC236}">
                <a16:creationId xmlns:a16="http://schemas.microsoft.com/office/drawing/2014/main" id="{551C0548-2313-BEBA-0B65-64037158A6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100019" y="6704630"/>
            <a:ext cx="1111739" cy="1111739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13351A9B-4FD2-FA55-686B-46B9D38998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FAE297A3-D311-4974-0FE9-A900361D3DC0}"/>
              </a:ext>
            </a:extLst>
          </p:cNvPr>
          <p:cNvSpPr txBox="1"/>
          <p:nvPr/>
        </p:nvSpPr>
        <p:spPr>
          <a:xfrm>
            <a:off x="533400" y="231985"/>
            <a:ext cx="9299971" cy="588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4799"/>
              </a:lnSpc>
              <a:defRPr sz="3999">
                <a:solidFill>
                  <a:srgbClr val="0C3347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dirty="0"/>
              <a:t>Prognóstico</a:t>
            </a:r>
            <a:endParaRPr lang="en-US" dirty="0"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456667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ABFF38-40BC-CBC0-B9C2-D461BC15B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052" y="1550584"/>
            <a:ext cx="8531943" cy="8012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400" b="1" dirty="0">
                <a:solidFill>
                  <a:srgbClr val="006699"/>
                </a:solidFill>
                <a:latin typeface="Times New Roman" panose="02020603050405020304" pitchFamily="18" charset="0"/>
                <a:cs typeface="+mn-cs"/>
              </a:rPr>
              <a:t>Programas</a:t>
            </a:r>
          </a:p>
          <a:p>
            <a:pPr marL="0" indent="0">
              <a:buNone/>
            </a:pPr>
            <a:r>
              <a:rPr lang="pt-BR" sz="4400" b="1" dirty="0">
                <a:solidFill>
                  <a:srgbClr val="006699"/>
                </a:solidFill>
                <a:latin typeface="Times New Roman" panose="02020603050405020304" pitchFamily="18" charset="0"/>
                <a:cs typeface="+mn-cs"/>
              </a:rPr>
              <a:t>Projetos</a:t>
            </a:r>
          </a:p>
          <a:p>
            <a:pPr marL="0" indent="0">
              <a:buNone/>
            </a:pPr>
            <a:r>
              <a:rPr lang="pt-BR" sz="4400" b="1" dirty="0">
                <a:solidFill>
                  <a:srgbClr val="006699"/>
                </a:solidFill>
                <a:latin typeface="Times New Roman" panose="02020603050405020304" pitchFamily="18" charset="0"/>
                <a:cs typeface="+mn-cs"/>
              </a:rPr>
              <a:t>Ações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F7C7F6-E7A8-1012-F9E2-5A724B98C2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9" t="27697" r="1068" b="15982"/>
          <a:stretch/>
        </p:blipFill>
        <p:spPr bwMode="auto">
          <a:xfrm>
            <a:off x="9804264" y="1724815"/>
            <a:ext cx="8110758" cy="58332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35E3396-3E2C-B4B0-7623-0C4950E9B289}"/>
              </a:ext>
            </a:extLst>
          </p:cNvPr>
          <p:cNvSpPr txBox="1"/>
          <p:nvPr/>
        </p:nvSpPr>
        <p:spPr>
          <a:xfrm>
            <a:off x="3923500" y="1864462"/>
            <a:ext cx="483995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7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atender, dentro dos prazos estabelecidos no horizonte de planejamento, as metas e objetivos definidos</a:t>
            </a:r>
            <a:endParaRPr lang="pt-BR" sz="27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Chave Direita 6">
            <a:extLst>
              <a:ext uri="{FF2B5EF4-FFF2-40B4-BE49-F238E27FC236}">
                <a16:creationId xmlns:a16="http://schemas.microsoft.com/office/drawing/2014/main" id="{EE92593A-8007-5A08-714A-A4A27173265F}"/>
              </a:ext>
            </a:extLst>
          </p:cNvPr>
          <p:cNvSpPr/>
          <p:nvPr/>
        </p:nvSpPr>
        <p:spPr>
          <a:xfrm>
            <a:off x="3276704" y="1660059"/>
            <a:ext cx="505326" cy="2209299"/>
          </a:xfrm>
          <a:prstGeom prst="rightBrace">
            <a:avLst>
              <a:gd name="adj1" fmla="val 39761"/>
              <a:gd name="adj2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5586A1A3-7348-4E04-A5B4-B5FDA1F4162D}"/>
              </a:ext>
            </a:extLst>
          </p:cNvPr>
          <p:cNvGrpSpPr/>
          <p:nvPr/>
        </p:nvGrpSpPr>
        <p:grpSpPr>
          <a:xfrm>
            <a:off x="372979" y="5279915"/>
            <a:ext cx="8390474" cy="2740646"/>
            <a:chOff x="248652" y="3519943"/>
            <a:chExt cx="5593649" cy="1827097"/>
          </a:xfrm>
        </p:grpSpPr>
        <p:sp>
          <p:nvSpPr>
            <p:cNvPr id="18" name="Retângulo: Cantos Arredondados 17">
              <a:extLst>
                <a:ext uri="{FF2B5EF4-FFF2-40B4-BE49-F238E27FC236}">
                  <a16:creationId xmlns:a16="http://schemas.microsoft.com/office/drawing/2014/main" id="{18E35CFF-EE6B-871F-39BF-19526A56C65A}"/>
                </a:ext>
              </a:extLst>
            </p:cNvPr>
            <p:cNvSpPr/>
            <p:nvPr/>
          </p:nvSpPr>
          <p:spPr>
            <a:xfrm>
              <a:off x="248652" y="3719998"/>
              <a:ext cx="5593649" cy="162704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66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700"/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39CAA075-7836-DBBA-22C5-A25D76A8A82F}"/>
                </a:ext>
              </a:extLst>
            </p:cNvPr>
            <p:cNvSpPr txBox="1"/>
            <p:nvPr/>
          </p:nvSpPr>
          <p:spPr>
            <a:xfrm>
              <a:off x="508198" y="3519943"/>
              <a:ext cx="382283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pt-BR" sz="3000" b="1" dirty="0">
                  <a:solidFill>
                    <a:srgbClr val="006699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indicadores de avaliação de meta</a:t>
              </a:r>
              <a:endParaRPr lang="pt-BR" sz="3000" dirty="0"/>
            </a:p>
          </p:txBody>
        </p:sp>
        <p:pic>
          <p:nvPicPr>
            <p:cNvPr id="11" name="Gráfico 10" descr="Arco e Flecha com preenchimento sólido">
              <a:extLst>
                <a:ext uri="{FF2B5EF4-FFF2-40B4-BE49-F238E27FC236}">
                  <a16:creationId xmlns:a16="http://schemas.microsoft.com/office/drawing/2014/main" id="{28212608-DAAB-BA7B-DA6A-3F2DA3ADE8B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0783" y="4124283"/>
              <a:ext cx="914400" cy="914400"/>
            </a:xfrm>
            <a:prstGeom prst="rect">
              <a:avLst/>
            </a:prstGeom>
          </p:spPr>
        </p:pic>
        <p:pic>
          <p:nvPicPr>
            <p:cNvPr id="13" name="Gráfico 12" descr="Na mosca com preenchimento sólido">
              <a:extLst>
                <a:ext uri="{FF2B5EF4-FFF2-40B4-BE49-F238E27FC236}">
                  <a16:creationId xmlns:a16="http://schemas.microsoft.com/office/drawing/2014/main" id="{E852EBF4-E23C-02FE-25AC-2E182B63B8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62435" y="4193597"/>
              <a:ext cx="914400" cy="914400"/>
            </a:xfrm>
            <a:prstGeom prst="rect">
              <a:avLst/>
            </a:prstGeom>
          </p:spPr>
        </p:pic>
        <p:pic>
          <p:nvPicPr>
            <p:cNvPr id="15" name="Gráfico 14" descr="Bússola estrutura de tópicos">
              <a:extLst>
                <a:ext uri="{FF2B5EF4-FFF2-40B4-BE49-F238E27FC236}">
                  <a16:creationId xmlns:a16="http://schemas.microsoft.com/office/drawing/2014/main" id="{12CDCA5F-2B4B-7132-FBEE-0118C9EABFD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56609" y="4193597"/>
              <a:ext cx="914400" cy="914400"/>
            </a:xfrm>
            <a:prstGeom prst="rect">
              <a:avLst/>
            </a:prstGeom>
          </p:spPr>
        </p:pic>
        <p:pic>
          <p:nvPicPr>
            <p:cNvPr id="17" name="Gráfico 16" descr="Lista de Verificação com preenchimento sólido">
              <a:extLst>
                <a:ext uri="{FF2B5EF4-FFF2-40B4-BE49-F238E27FC236}">
                  <a16:creationId xmlns:a16="http://schemas.microsoft.com/office/drawing/2014/main" id="{03207DE0-48C4-9FB8-2656-87C5B507ABF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69062" y="4193597"/>
              <a:ext cx="914400" cy="914400"/>
            </a:xfrm>
            <a:prstGeom prst="rect">
              <a:avLst/>
            </a:prstGeom>
          </p:spPr>
        </p:pic>
      </p:grpSp>
      <p:pic>
        <p:nvPicPr>
          <p:cNvPr id="20" name="Gráfico 19" descr="Seta: curva ligeira com preenchimento sólido">
            <a:extLst>
              <a:ext uri="{FF2B5EF4-FFF2-40B4-BE49-F238E27FC236}">
                <a16:creationId xmlns:a16="http://schemas.microsoft.com/office/drawing/2014/main" id="{A16EF9C0-712D-B9D7-B52A-14079241BB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91195" y="2078907"/>
            <a:ext cx="1371600" cy="1371600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96EA4277-3AD8-5F7B-C47B-5C0743648283}"/>
              </a:ext>
            </a:extLst>
          </p:cNvPr>
          <p:cNvSpPr txBox="1"/>
          <p:nvPr/>
        </p:nvSpPr>
        <p:spPr>
          <a:xfrm>
            <a:off x="0" y="8508220"/>
            <a:ext cx="18288000" cy="507831"/>
          </a:xfrm>
          <a:prstGeom prst="rect">
            <a:avLst/>
          </a:prstGeom>
          <a:solidFill>
            <a:srgbClr val="006699"/>
          </a:solidFill>
        </p:spPr>
        <p:txBody>
          <a:bodyPr wrap="square">
            <a:spAutoFit/>
          </a:bodyPr>
          <a:lstStyle/>
          <a:p>
            <a:pPr algn="ctr"/>
            <a:r>
              <a:rPr lang="pt-BR" sz="27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Comissão de Acompanhamento para Execução do PMSB-Maricá</a:t>
            </a:r>
            <a:endParaRPr lang="pt-BR" sz="2700" b="1" dirty="0">
              <a:solidFill>
                <a:schemeClr val="bg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8384140-E10A-AE73-82DB-85184C1C975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6820DA2C-CC1C-4B7E-8B52-5929D80177D6}"/>
              </a:ext>
            </a:extLst>
          </p:cNvPr>
          <p:cNvSpPr txBox="1"/>
          <p:nvPr/>
        </p:nvSpPr>
        <p:spPr>
          <a:xfrm>
            <a:off x="533400" y="231985"/>
            <a:ext cx="9299971" cy="588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4799"/>
              </a:lnSpc>
              <a:defRPr sz="3999">
                <a:solidFill>
                  <a:srgbClr val="0C3347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dirty="0"/>
              <a:t>Planejamento do PMSB/PMGIRS</a:t>
            </a:r>
            <a:endParaRPr lang="en-US" dirty="0"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07420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 descr="Debate de grupo com preenchimento sólido">
            <a:extLst>
              <a:ext uri="{FF2B5EF4-FFF2-40B4-BE49-F238E27FC236}">
                <a16:creationId xmlns:a16="http://schemas.microsoft.com/office/drawing/2014/main" id="{B0E26910-0618-F681-60CB-EB749332E7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1000" y="800100"/>
            <a:ext cx="2122485" cy="2122485"/>
          </a:xfrm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D1F70550-7D67-FFCD-D7C1-692894ACA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919777"/>
              </p:ext>
            </p:extLst>
          </p:nvPr>
        </p:nvGraphicFramePr>
        <p:xfrm>
          <a:off x="3276600" y="448861"/>
          <a:ext cx="10005805" cy="9260508"/>
        </p:xfrm>
        <a:graphic>
          <a:graphicData uri="http://schemas.openxmlformats.org/drawingml/2006/table">
            <a:tbl>
              <a:tblPr/>
              <a:tblGrid>
                <a:gridCol w="643391">
                  <a:extLst>
                    <a:ext uri="{9D8B030D-6E8A-4147-A177-3AD203B41FA5}">
                      <a16:colId xmlns:a16="http://schemas.microsoft.com/office/drawing/2014/main" val="3304555594"/>
                    </a:ext>
                  </a:extLst>
                </a:gridCol>
                <a:gridCol w="4191080">
                  <a:extLst>
                    <a:ext uri="{9D8B030D-6E8A-4147-A177-3AD203B41FA5}">
                      <a16:colId xmlns:a16="http://schemas.microsoft.com/office/drawing/2014/main" val="2202613575"/>
                    </a:ext>
                  </a:extLst>
                </a:gridCol>
                <a:gridCol w="2201334">
                  <a:extLst>
                    <a:ext uri="{9D8B030D-6E8A-4147-A177-3AD203B41FA5}">
                      <a16:colId xmlns:a16="http://schemas.microsoft.com/office/drawing/2014/main" val="1644575606"/>
                    </a:ext>
                  </a:extLst>
                </a:gridCol>
                <a:gridCol w="2970000">
                  <a:extLst>
                    <a:ext uri="{9D8B030D-6E8A-4147-A177-3AD203B41FA5}">
                      <a16:colId xmlns:a16="http://schemas.microsoft.com/office/drawing/2014/main" val="2772336287"/>
                    </a:ext>
                  </a:extLst>
                </a:gridCol>
              </a:tblGrid>
              <a:tr h="324000">
                <a:tc gridSpan="4"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Coordenação geral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729" marR="90729" marT="45365" marB="45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95352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Osvaldo Moura Rezende, </a:t>
                      </a:r>
                      <a:r>
                        <a:rPr lang="pt-BR" sz="1800" b="1" i="0" u="none" strike="noStrike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D.Sc</a:t>
                      </a:r>
                      <a:r>
                        <a:rPr lang="pt-BR" sz="1800" b="1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Docente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Coordenador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413428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Marcelo Gomes Miguez, D.Sc.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Docente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Consultor Sênior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18381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Paulo Canedo de Magalhães,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D.Sc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Docente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Consultor Sênior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473526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Fernanda Rocha Thomaz,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D.Sc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Pós-Doc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Gestão de projeto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9734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Virgílio Noronha Ribeiro da Cruz,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D.Sc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Docente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Gestão de contrato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4133867"/>
                  </a:ext>
                </a:extLst>
              </a:tr>
              <a:tr h="324000">
                <a:tc gridSpan="4"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Sistema de Manejo de Águas Pluviais e Drenagem Urbana (MAP)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729" marR="90729" marT="45365" marB="45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71887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Matheus Martins de Sousa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Docente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Coordenador MAP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712368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Paula Morais Canedo de Magalhães,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M.Sc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Pesquisador D.Sc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Especialista MAP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109216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Felipe Pereira Dias, B.Eng.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Pesquisador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M.Sc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Especialista MAP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9781073"/>
                  </a:ext>
                </a:extLst>
              </a:tr>
              <a:tr h="324000">
                <a:tc gridSpan="4"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Sistemas de Abastecimento de Água e de Coleta e Tratamento de Esgotos Sanitários (SAE)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729" marR="90729" marT="45365" marB="45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78263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Iene Christie Figueiredo, D.Sc.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Docente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Coordenador SAE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443689"/>
                  </a:ext>
                </a:extLst>
              </a:tr>
              <a:tr h="322245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endParaRPr lang="pt-BR" sz="18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Rodrigo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Hoerner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Morais Marques </a:t>
                      </a: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Pesquisador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D.Sc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.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Especialista SAE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4456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Anna Beatriz Sathler Meirelles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Pesquisador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M.Sc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.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Especialista SAE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742020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Julia Neves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Nicolao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Pesquisador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M.Sc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.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Especialista SAE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9939854"/>
                  </a:ext>
                </a:extLst>
              </a:tr>
              <a:tr h="324000">
                <a:tc gridSpan="4"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Sistema de Gestão e Manejo de Resíduos Sólidos (MRS)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729" marR="90729" marT="45365" marB="45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5316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Monica Pertel, D.Sc.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Docente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Coordenador MRS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510907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Felipe Sombra Dos Santos,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D.Sc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Docente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Especialista Sênior MRS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329124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Elana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Andrade De Oliveira Farias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Pesquisadora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M.Sc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.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Especialista MRS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993634"/>
                  </a:ext>
                </a:extLst>
              </a:tr>
              <a:tr h="324000">
                <a:tc gridSpan="4"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Planejamento Urbano e da Paisagem (PUP)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729" marR="90729" marT="45365" marB="45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28471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Rodrigo Rinaldi, D.Sc.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Docente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Coordenação PUT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775877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Aline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Veról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D.Sc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Docente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Especialista Sênior PUT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027135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Giulia Figueiredo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Pesquisadora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D.Sc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Especialista PUT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508025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endParaRPr lang="pt-BR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Victória </a:t>
                      </a:r>
                      <a:r>
                        <a:rPr lang="pt-BR" sz="18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Rutigliani</a:t>
                      </a:r>
                      <a:endParaRPr lang="pt-BR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+mn-cs"/>
                        </a:rPr>
                        <a:t>Pesquisadora </a:t>
                      </a:r>
                      <a:r>
                        <a:rPr lang="pt-BR" sz="18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+mn-cs"/>
                        </a:rPr>
                        <a:t>M.Sc</a:t>
                      </a:r>
                      <a:endParaRPr lang="pt-BR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+mn-cs"/>
                        </a:rPr>
                        <a:t>Especialista PUT</a:t>
                      </a:r>
                      <a:endParaRPr lang="pt-BR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+mn-cs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557285"/>
                  </a:ext>
                </a:extLst>
              </a:tr>
              <a:tr h="324000">
                <a:tc gridSpan="4"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Integração Transversal 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729" marR="90729" marT="45365" marB="45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20351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Ianic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Bigate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D.Sc</a:t>
                      </a: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Pós-Doc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Especialista Planejamento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068425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 </a:t>
                      </a:r>
                      <a:endParaRPr lang="pt-BR" sz="4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Beatriz Amback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Pesquisador </a:t>
                      </a:r>
                      <a:r>
                        <a:rPr lang="pt-BR" sz="1800" b="0" i="0" u="none" strike="noStrike" dirty="0" err="1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D.Sc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800" b="0" i="0" u="none" strike="noStrike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</a:rPr>
                        <a:t>Especialista Planejamento</a:t>
                      </a:r>
                      <a:endParaRPr lang="pt-BR" sz="4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046" marR="68046" marT="9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5259892"/>
                  </a:ext>
                </a:extLst>
              </a:tr>
            </a:tbl>
          </a:graphicData>
        </a:graphic>
      </p:graphicFrame>
      <p:sp>
        <p:nvSpPr>
          <p:cNvPr id="13" name="CaixaDeTexto 12">
            <a:extLst>
              <a:ext uri="{FF2B5EF4-FFF2-40B4-BE49-F238E27FC236}">
                <a16:creationId xmlns:a16="http://schemas.microsoft.com/office/drawing/2014/main" id="{3D41F10C-61B7-38BB-80D5-E0555809340B}"/>
              </a:ext>
            </a:extLst>
          </p:cNvPr>
          <p:cNvSpPr txBox="1"/>
          <p:nvPr/>
        </p:nvSpPr>
        <p:spPr>
          <a:xfrm>
            <a:off x="13782404" y="3086100"/>
            <a:ext cx="4910666" cy="3367717"/>
          </a:xfrm>
          <a:prstGeom prst="rect">
            <a:avLst/>
          </a:prstGeom>
          <a:solidFill>
            <a:srgbClr val="E9EFF7"/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b="1" u="sng" dirty="0">
                <a:solidFill>
                  <a:srgbClr val="00669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Equipe de apoio de estagiários</a:t>
            </a:r>
            <a:endParaRPr lang="pt-BR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Vitor Olavo de Oliveira Castro Moreira.</a:t>
            </a:r>
          </a:p>
          <a:p>
            <a:pPr marL="514350" indent="-51435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Flora Araruna Araujo Barcellos</a:t>
            </a:r>
          </a:p>
          <a:p>
            <a:pPr marL="514350" indent="-51435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João Victor Lessa da Silva</a:t>
            </a:r>
          </a:p>
          <a:p>
            <a:pPr marL="514350" indent="-51435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Matheus Rosemberg Rosa de Araujo</a:t>
            </a:r>
          </a:p>
          <a:p>
            <a:pPr marL="514350" indent="-51435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Julia de Oliveira </a:t>
            </a:r>
            <a:r>
              <a:rPr lang="pt-B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Midão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Hudson Mello Neto</a:t>
            </a:r>
          </a:p>
          <a:p>
            <a:pPr marL="514350" indent="-51435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Luana Silva Gomes</a:t>
            </a:r>
          </a:p>
          <a:p>
            <a:pPr marL="514350" indent="-51435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Enzo </a:t>
            </a:r>
            <a:r>
              <a:rPr lang="pt-B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Campean</a:t>
            </a: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 de Farias</a:t>
            </a:r>
          </a:p>
          <a:p>
            <a:pPr marL="514350" indent="-51435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Laura </a:t>
            </a:r>
            <a:r>
              <a:rPr lang="pt-BR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Tortosa</a:t>
            </a:r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C2B2221-3580-10E9-5058-9E7B241389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244D871A-03E3-200B-3AFB-61C2F04ECD93}"/>
              </a:ext>
            </a:extLst>
          </p:cNvPr>
          <p:cNvSpPr txBox="1"/>
          <p:nvPr/>
        </p:nvSpPr>
        <p:spPr>
          <a:xfrm>
            <a:off x="533400" y="231985"/>
            <a:ext cx="9299971" cy="588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4799"/>
              </a:lnSpc>
              <a:defRPr sz="3999">
                <a:solidFill>
                  <a:srgbClr val="0C3347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dirty="0"/>
              <a:t>Equipe</a:t>
            </a:r>
            <a:endParaRPr lang="en-US" dirty="0">
              <a:sym typeface="Montserrat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B3D9A25-62DB-06BD-B43C-94BCB4211E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911672"/>
            <a:ext cx="2057400" cy="137532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D7EB8A1-B130-59F2-2FB8-2C4238E5D2A9}"/>
              </a:ext>
            </a:extLst>
          </p:cNvPr>
          <p:cNvSpPr txBox="1"/>
          <p:nvPr/>
        </p:nvSpPr>
        <p:spPr>
          <a:xfrm>
            <a:off x="13782404" y="448861"/>
            <a:ext cx="4486402" cy="24120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b="1" u="sng" dirty="0">
                <a:solidFill>
                  <a:srgbClr val="00669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Equipe transversal – </a:t>
            </a:r>
            <a:br>
              <a:rPr lang="pt-BR" b="1" u="sng" dirty="0">
                <a:solidFill>
                  <a:srgbClr val="00669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t-BR" b="1" u="sng" dirty="0">
                <a:solidFill>
                  <a:srgbClr val="006699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Processo de Participação Popular</a:t>
            </a:r>
            <a:endParaRPr lang="pt-BR" u="sng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14350" indent="-51435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t-BR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Coordenação: Fátima Casarin</a:t>
            </a:r>
          </a:p>
          <a:p>
            <a:pPr marL="800100" lvl="1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t-BR" dirty="0">
                <a:latin typeface="Times New Roman" panose="02020603050405020304" pitchFamily="18" charset="0"/>
              </a:rPr>
              <a:t>Micael Castagna, Coord. Facilitação</a:t>
            </a:r>
          </a:p>
          <a:p>
            <a:pPr marL="800100" lvl="1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t-BR" dirty="0" err="1">
                <a:latin typeface="Times New Roman" panose="02020603050405020304" pitchFamily="18" charset="0"/>
              </a:rPr>
              <a:t>Julyana</a:t>
            </a:r>
            <a:r>
              <a:rPr lang="pt-BR" dirty="0">
                <a:latin typeface="Times New Roman" panose="02020603050405020304" pitchFamily="18" charset="0"/>
              </a:rPr>
              <a:t> Duarte, Facilitação</a:t>
            </a:r>
          </a:p>
          <a:p>
            <a:pPr marL="800100" lvl="1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t-BR" dirty="0">
                <a:latin typeface="Times New Roman" panose="02020603050405020304" pitchFamily="18" charset="0"/>
              </a:rPr>
              <a:t>Livia </a:t>
            </a:r>
            <a:r>
              <a:rPr lang="pt-BR" dirty="0" err="1">
                <a:latin typeface="Times New Roman" panose="02020603050405020304" pitchFamily="18" charset="0"/>
              </a:rPr>
              <a:t>Francoio</a:t>
            </a:r>
            <a:r>
              <a:rPr lang="pt-BR" dirty="0">
                <a:latin typeface="Times New Roman" panose="02020603050405020304" pitchFamily="18" charset="0"/>
              </a:rPr>
              <a:t>, Designer e Site</a:t>
            </a:r>
          </a:p>
          <a:p>
            <a:pPr marL="800100" lvl="1" indent="-342900" algn="just">
              <a:lnSpc>
                <a:spcPct val="115000"/>
              </a:lnSpc>
              <a:buFont typeface="Symbol" panose="05050102010706020507" pitchFamily="18" charset="2"/>
              <a:buChar char=""/>
            </a:pPr>
            <a:r>
              <a:rPr lang="pt-BR" dirty="0">
                <a:latin typeface="Times New Roman" panose="02020603050405020304" pitchFamily="18" charset="0"/>
              </a:rPr>
              <a:t>Carolina Moraes Santana, Ilustradora</a:t>
            </a:r>
          </a:p>
        </p:txBody>
      </p:sp>
    </p:spTree>
    <p:extLst>
      <p:ext uri="{BB962C8B-B14F-4D97-AF65-F5344CB8AC3E}">
        <p14:creationId xmlns:p14="http://schemas.microsoft.com/office/powerpoint/2010/main" val="902395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9AD8C-9B78-BEA4-F2A4-929CFB288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02ABDAF-2A32-D738-2B74-720D90A1A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47" y="495300"/>
            <a:ext cx="16585588" cy="8641895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A29025AD-51CF-5B9F-D3CC-5143C2FDC540}"/>
              </a:ext>
            </a:extLst>
          </p:cNvPr>
          <p:cNvSpPr/>
          <p:nvPr/>
        </p:nvSpPr>
        <p:spPr>
          <a:xfrm>
            <a:off x="477749" y="323636"/>
            <a:ext cx="3729519" cy="6935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252E654-DA10-5175-13E5-F21D593232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E636103E-704D-E5A7-46A0-08F79735FBBC}"/>
              </a:ext>
            </a:extLst>
          </p:cNvPr>
          <p:cNvSpPr txBox="1"/>
          <p:nvPr/>
        </p:nvSpPr>
        <p:spPr>
          <a:xfrm>
            <a:off x="533400" y="231985"/>
            <a:ext cx="9299971" cy="588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4799"/>
              </a:lnSpc>
              <a:defRPr sz="3999">
                <a:solidFill>
                  <a:srgbClr val="0C3347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dirty="0"/>
              <a:t>Cronograma</a:t>
            </a:r>
            <a:endParaRPr lang="en-US" dirty="0">
              <a:sym typeface="Montserrat"/>
            </a:endParaRPr>
          </a:p>
        </p:txBody>
      </p:sp>
      <p:pic>
        <p:nvPicPr>
          <p:cNvPr id="10" name="Gráfico 9" descr="Selo Tick1 com preenchimento sólido">
            <a:extLst>
              <a:ext uri="{FF2B5EF4-FFF2-40B4-BE49-F238E27FC236}">
                <a16:creationId xmlns:a16="http://schemas.microsoft.com/office/drawing/2014/main" id="{2AFDC983-DD6C-D310-57FB-D102D11A42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2341" y="9074179"/>
            <a:ext cx="469359" cy="46935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9310CB3-F841-908D-ED30-D6BF7C0453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911672"/>
            <a:ext cx="2057400" cy="1375327"/>
          </a:xfrm>
          <a:prstGeom prst="rect">
            <a:avLst/>
          </a:prstGeom>
        </p:spPr>
      </p:pic>
      <p:pic>
        <p:nvPicPr>
          <p:cNvPr id="2" name="Gráfico 1" descr="Grupo com preenchimento sólido">
            <a:extLst>
              <a:ext uri="{FF2B5EF4-FFF2-40B4-BE49-F238E27FC236}">
                <a16:creationId xmlns:a16="http://schemas.microsoft.com/office/drawing/2014/main" id="{AF004C4E-1F4A-4240-3E86-8E5E3D602F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533066" y="6667500"/>
            <a:ext cx="1143000" cy="1143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Gráfico 6" descr="Selo Tick1 com preenchimento sólido">
            <a:extLst>
              <a:ext uri="{FF2B5EF4-FFF2-40B4-BE49-F238E27FC236}">
                <a16:creationId xmlns:a16="http://schemas.microsoft.com/office/drawing/2014/main" id="{A0E0570A-F76B-9154-767F-64BE2FD6C5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98841" y="9074178"/>
            <a:ext cx="469359" cy="469359"/>
          </a:xfrm>
          <a:prstGeom prst="rect">
            <a:avLst/>
          </a:prstGeom>
        </p:spPr>
      </p:pic>
      <p:pic>
        <p:nvPicPr>
          <p:cNvPr id="13" name="Gráfico 12" descr="Selo Tick1 com preenchimento sólido">
            <a:extLst>
              <a:ext uri="{FF2B5EF4-FFF2-40B4-BE49-F238E27FC236}">
                <a16:creationId xmlns:a16="http://schemas.microsoft.com/office/drawing/2014/main" id="{378DD0BF-4BE5-BD30-5389-F0B685B99F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17761" y="9074177"/>
            <a:ext cx="469359" cy="469359"/>
          </a:xfrm>
          <a:prstGeom prst="rect">
            <a:avLst/>
          </a:prstGeom>
        </p:spPr>
      </p:pic>
      <p:pic>
        <p:nvPicPr>
          <p:cNvPr id="14" name="Gráfico 13" descr="Selo Tick1 com preenchimento sólido">
            <a:extLst>
              <a:ext uri="{FF2B5EF4-FFF2-40B4-BE49-F238E27FC236}">
                <a16:creationId xmlns:a16="http://schemas.microsoft.com/office/drawing/2014/main" id="{8DCE0F81-B7E1-00AE-C4A1-77260A5224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869886" y="9079905"/>
            <a:ext cx="469359" cy="46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4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08BB79A-FCDE-0F68-23A8-9EC16A69E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32" y="1128750"/>
            <a:ext cx="17887935" cy="7522660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47D428A2-7F29-2E06-4DB8-DDA0B5E516E6}"/>
              </a:ext>
            </a:extLst>
          </p:cNvPr>
          <p:cNvSpPr/>
          <p:nvPr/>
        </p:nvSpPr>
        <p:spPr>
          <a:xfrm>
            <a:off x="477749" y="323636"/>
            <a:ext cx="3729519" cy="6935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50427AD-B398-C14E-64B2-A80D1B2E81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F9968DDE-732E-62F2-14E5-984385A429BD}"/>
              </a:ext>
            </a:extLst>
          </p:cNvPr>
          <p:cNvSpPr txBox="1"/>
          <p:nvPr/>
        </p:nvSpPr>
        <p:spPr>
          <a:xfrm>
            <a:off x="533400" y="231985"/>
            <a:ext cx="9299971" cy="588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4799"/>
              </a:lnSpc>
              <a:defRPr sz="3999">
                <a:solidFill>
                  <a:srgbClr val="0C3347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pt-BR" dirty="0"/>
              <a:t>Cronograma</a:t>
            </a:r>
            <a:endParaRPr lang="en-US" dirty="0">
              <a:sym typeface="Montserrat"/>
            </a:endParaRPr>
          </a:p>
        </p:txBody>
      </p:sp>
      <p:pic>
        <p:nvPicPr>
          <p:cNvPr id="12" name="Gráfico 11" descr="Selo Tick1 com preenchimento sólido">
            <a:extLst>
              <a:ext uri="{FF2B5EF4-FFF2-40B4-BE49-F238E27FC236}">
                <a16:creationId xmlns:a16="http://schemas.microsoft.com/office/drawing/2014/main" id="{61632A40-E869-5EE1-C72C-296B29FA05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64841" y="8484141"/>
            <a:ext cx="469359" cy="469359"/>
          </a:xfrm>
          <a:prstGeom prst="rect">
            <a:avLst/>
          </a:prstGeom>
        </p:spPr>
      </p:pic>
      <p:pic>
        <p:nvPicPr>
          <p:cNvPr id="13" name="Gráfico 12" descr="Selo Tick1 com preenchimento sólido">
            <a:extLst>
              <a:ext uri="{FF2B5EF4-FFF2-40B4-BE49-F238E27FC236}">
                <a16:creationId xmlns:a16="http://schemas.microsoft.com/office/drawing/2014/main" id="{33C0DFB0-AB51-CE17-1D62-7046E97688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48831" y="8484141"/>
            <a:ext cx="469359" cy="469359"/>
          </a:xfrm>
          <a:prstGeom prst="rect">
            <a:avLst/>
          </a:prstGeom>
        </p:spPr>
      </p:pic>
      <p:pic>
        <p:nvPicPr>
          <p:cNvPr id="14" name="Gráfico 13" descr="Selo Tick1 com preenchimento sólido">
            <a:extLst>
              <a:ext uri="{FF2B5EF4-FFF2-40B4-BE49-F238E27FC236}">
                <a16:creationId xmlns:a16="http://schemas.microsoft.com/office/drawing/2014/main" id="{2C413C3E-1B78-5752-7649-67AD821067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70041" y="8484141"/>
            <a:ext cx="469359" cy="469359"/>
          </a:xfrm>
          <a:prstGeom prst="rect">
            <a:avLst/>
          </a:prstGeom>
        </p:spPr>
      </p:pic>
      <p:pic>
        <p:nvPicPr>
          <p:cNvPr id="15" name="Gráfico 14" descr="Selo Tick1 com preenchimento sólido">
            <a:extLst>
              <a:ext uri="{FF2B5EF4-FFF2-40B4-BE49-F238E27FC236}">
                <a16:creationId xmlns:a16="http://schemas.microsoft.com/office/drawing/2014/main" id="{9E2742FD-6D10-C496-19D3-25217695D8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448572" y="8643975"/>
            <a:ext cx="469359" cy="469359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F150894E-B0FB-C2C0-20BC-A86D6F22E2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911672"/>
            <a:ext cx="2057400" cy="1375327"/>
          </a:xfrm>
          <a:prstGeom prst="rect">
            <a:avLst/>
          </a:prstGeom>
        </p:spPr>
      </p:pic>
      <p:pic>
        <p:nvPicPr>
          <p:cNvPr id="3" name="Gráfico 2" descr="Grupo com preenchimento sólido">
            <a:extLst>
              <a:ext uri="{FF2B5EF4-FFF2-40B4-BE49-F238E27FC236}">
                <a16:creationId xmlns:a16="http://schemas.microsoft.com/office/drawing/2014/main" id="{BACB3A09-CD9A-5A7C-3F23-B23964B23E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940848" y="8911672"/>
            <a:ext cx="1143000" cy="1143000"/>
          </a:xfrm>
          <a:prstGeom prst="rect">
            <a:avLst/>
          </a:prstGeom>
        </p:spPr>
      </p:pic>
      <p:pic>
        <p:nvPicPr>
          <p:cNvPr id="7" name="Gráfico 6" descr="Selo Tick1 com preenchimento sólido">
            <a:extLst>
              <a:ext uri="{FF2B5EF4-FFF2-40B4-BE49-F238E27FC236}">
                <a16:creationId xmlns:a16="http://schemas.microsoft.com/office/drawing/2014/main" id="{10D38C94-7AD0-933F-7637-DAAB1850EE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02586" y="8484141"/>
            <a:ext cx="469359" cy="469359"/>
          </a:xfrm>
          <a:prstGeom prst="rect">
            <a:avLst/>
          </a:prstGeom>
        </p:spPr>
      </p:pic>
      <p:pic>
        <p:nvPicPr>
          <p:cNvPr id="9" name="Gráfico 8" descr="Selo Tick1 com preenchimento sólido">
            <a:extLst>
              <a:ext uri="{FF2B5EF4-FFF2-40B4-BE49-F238E27FC236}">
                <a16:creationId xmlns:a16="http://schemas.microsoft.com/office/drawing/2014/main" id="{EADF0A7B-9403-14FD-1D78-D52F3722D2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36729" y="8484140"/>
            <a:ext cx="469359" cy="469359"/>
          </a:xfrm>
          <a:prstGeom prst="rect">
            <a:avLst/>
          </a:prstGeom>
        </p:spPr>
      </p:pic>
      <p:pic>
        <p:nvPicPr>
          <p:cNvPr id="11" name="Gráfico 10" descr="Selo Tick1 com preenchimento sólido">
            <a:extLst>
              <a:ext uri="{FF2B5EF4-FFF2-40B4-BE49-F238E27FC236}">
                <a16:creationId xmlns:a16="http://schemas.microsoft.com/office/drawing/2014/main" id="{EDB0B3DA-CA11-8AC8-971D-92CAFEBF6A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42989" y="8636540"/>
            <a:ext cx="469359" cy="46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428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4449641" y="8892541"/>
            <a:ext cx="9388717" cy="365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endParaRPr/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63600" y="7128842"/>
            <a:ext cx="4724400" cy="3158158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3400" y="-723900"/>
            <a:ext cx="15021788" cy="5609845"/>
          </a:xfrm>
          <a:prstGeom prst="rect">
            <a:avLst/>
          </a:prstGeom>
        </p:spPr>
      </p:pic>
      <p:sp>
        <p:nvSpPr>
          <p:cNvPr id="2" name="Google Shape;175;p26">
            <a:extLst>
              <a:ext uri="{FF2B5EF4-FFF2-40B4-BE49-F238E27FC236}">
                <a16:creationId xmlns:a16="http://schemas.microsoft.com/office/drawing/2014/main" id="{25009673-1616-C3E4-441E-D7DD46860A65}"/>
              </a:ext>
            </a:extLst>
          </p:cNvPr>
          <p:cNvSpPr txBox="1"/>
          <p:nvPr/>
        </p:nvSpPr>
        <p:spPr>
          <a:xfrm>
            <a:off x="5583749" y="6253998"/>
            <a:ext cx="71205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4500"/>
              <a:buFont typeface="Montserrat"/>
              <a:buNone/>
            </a:pPr>
            <a:r>
              <a:rPr lang="en-US" sz="4500" b="0" i="0" u="none" strike="noStrike" cap="none" dirty="0" err="1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Produtos</a:t>
            </a:r>
            <a:r>
              <a:rPr lang="en-US" sz="4500" b="0" i="0" u="none" strike="noStrike" cap="none" dirty="0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 5 e 7</a:t>
            </a:r>
            <a:endParaRPr sz="4500" b="0" i="0" u="none" strike="noStrike" cap="none" dirty="0">
              <a:solidFill>
                <a:srgbClr val="0C334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176;p26">
            <a:extLst>
              <a:ext uri="{FF2B5EF4-FFF2-40B4-BE49-F238E27FC236}">
                <a16:creationId xmlns:a16="http://schemas.microsoft.com/office/drawing/2014/main" id="{0AC2AE9B-67FA-06F8-9393-14D07204A1AA}"/>
              </a:ext>
            </a:extLst>
          </p:cNvPr>
          <p:cNvSpPr txBox="1"/>
          <p:nvPr/>
        </p:nvSpPr>
        <p:spPr>
          <a:xfrm>
            <a:off x="457199" y="3621740"/>
            <a:ext cx="17373600" cy="1300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6500"/>
              <a:buFont typeface="Poppins"/>
              <a:buNone/>
            </a:pPr>
            <a:r>
              <a:rPr lang="en-US" sz="6500" b="1" i="0" u="none" strike="noStrike" cap="none" dirty="0" err="1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Prognóstico</a:t>
            </a:r>
            <a:r>
              <a:rPr lang="en-US" sz="6500" b="1" i="0" u="none" strike="noStrike" cap="none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e Plano de </a:t>
            </a:r>
            <a:r>
              <a:rPr lang="en-US" sz="6500" b="1" i="0" u="none" strike="noStrike" cap="none" dirty="0" err="1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Ações</a:t>
            </a:r>
            <a:endParaRPr sz="6500" b="1" i="0" u="none" strike="noStrike" cap="none" dirty="0">
              <a:solidFill>
                <a:srgbClr val="0C334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1892</TotalTime>
  <Words>736</Words>
  <Application>Microsoft Office PowerPoint</Application>
  <PresentationFormat>Personalizar</PresentationFormat>
  <Paragraphs>186</Paragraphs>
  <Slides>16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8" baseType="lpstr">
      <vt:lpstr>Wingdings</vt:lpstr>
      <vt:lpstr>Futura</vt:lpstr>
      <vt:lpstr>Symbol</vt:lpstr>
      <vt:lpstr>Arial</vt:lpstr>
      <vt:lpstr>Montserrat</vt:lpstr>
      <vt:lpstr>Montserrat Classic Bold</vt:lpstr>
      <vt:lpstr>Aptos</vt:lpstr>
      <vt:lpstr>Arial Rounded MT Bold</vt:lpstr>
      <vt:lpstr>Calibri</vt:lpstr>
      <vt:lpstr>Poppins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Três Rios</dc:title>
  <dc:creator>fatima</dc:creator>
  <cp:lastModifiedBy>Osvaldo M Rezende Moura Rezende</cp:lastModifiedBy>
  <cp:revision>35</cp:revision>
  <dcterms:created xsi:type="dcterms:W3CDTF">2006-08-16T00:00:00Z</dcterms:created>
  <dcterms:modified xsi:type="dcterms:W3CDTF">2026-07-01T12:49:24Z</dcterms:modified>
  <dc:identifier>DAG1aMfkYLs</dc:identifier>
</cp:coreProperties>
</file>